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Canva Sans" charset="1" panose="020B0503030501040103"/>
      <p:regular r:id="rId33"/>
    </p:embeddedFont>
    <p:embeddedFont>
      <p:font typeface="Canva Sans Bold" charset="1" panose="020B0803030501040103"/>
      <p:regular r:id="rId34"/>
    </p:embeddedFont>
    <p:embeddedFont>
      <p:font typeface="Tex Gyre Termes" charset="1" panose="000005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256309"/>
            <a:ext cx="18942655" cy="7774381"/>
          </a:xfrm>
          <a:custGeom>
            <a:avLst/>
            <a:gdLst/>
            <a:ahLst/>
            <a:cxnLst/>
            <a:rect r="r" b="b" t="t" l="l"/>
            <a:pathLst>
              <a:path h="7774381" w="18942655">
                <a:moveTo>
                  <a:pt x="0" y="0"/>
                </a:moveTo>
                <a:lnTo>
                  <a:pt x="18942655" y="0"/>
                </a:lnTo>
                <a:lnTo>
                  <a:pt x="18942655" y="7774382"/>
                </a:lnTo>
                <a:lnTo>
                  <a:pt x="0" y="7774382"/>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0CCB9"/>
        </a:solidFill>
      </p:bgPr>
    </p:bg>
    <p:spTree>
      <p:nvGrpSpPr>
        <p:cNvPr id="1" name=""/>
        <p:cNvGrpSpPr/>
        <p:nvPr/>
      </p:nvGrpSpPr>
      <p:grpSpPr>
        <a:xfrm>
          <a:off x="0" y="0"/>
          <a:ext cx="0" cy="0"/>
          <a:chOff x="0" y="0"/>
          <a:chExt cx="0" cy="0"/>
        </a:xfrm>
      </p:grpSpPr>
      <p:sp>
        <p:nvSpPr>
          <p:cNvPr name="Freeform 2" id="2"/>
          <p:cNvSpPr/>
          <p:nvPr/>
        </p:nvSpPr>
        <p:spPr>
          <a:xfrm flipH="false" flipV="false" rot="0">
            <a:off x="525675" y="1937985"/>
            <a:ext cx="8837136" cy="4738209"/>
          </a:xfrm>
          <a:custGeom>
            <a:avLst/>
            <a:gdLst/>
            <a:ahLst/>
            <a:cxnLst/>
            <a:rect r="r" b="b" t="t" l="l"/>
            <a:pathLst>
              <a:path h="4738209" w="8837136">
                <a:moveTo>
                  <a:pt x="0" y="0"/>
                </a:moveTo>
                <a:lnTo>
                  <a:pt x="8837136" y="0"/>
                </a:lnTo>
                <a:lnTo>
                  <a:pt x="8837136" y="4738209"/>
                </a:lnTo>
                <a:lnTo>
                  <a:pt x="0" y="4738209"/>
                </a:lnTo>
                <a:lnTo>
                  <a:pt x="0" y="0"/>
                </a:lnTo>
                <a:close/>
              </a:path>
            </a:pathLst>
          </a:custGeom>
          <a:blipFill>
            <a:blip r:embed="rId2"/>
            <a:stretch>
              <a:fillRect l="0" t="0" r="0" b="0"/>
            </a:stretch>
          </a:blipFill>
        </p:spPr>
      </p:sp>
      <p:sp>
        <p:nvSpPr>
          <p:cNvPr name="Freeform 3" id="3"/>
          <p:cNvSpPr/>
          <p:nvPr/>
        </p:nvSpPr>
        <p:spPr>
          <a:xfrm flipH="false" flipV="false" rot="0">
            <a:off x="9950033" y="2006440"/>
            <a:ext cx="7948387" cy="4669755"/>
          </a:xfrm>
          <a:custGeom>
            <a:avLst/>
            <a:gdLst/>
            <a:ahLst/>
            <a:cxnLst/>
            <a:rect r="r" b="b" t="t" l="l"/>
            <a:pathLst>
              <a:path h="4669755" w="7948387">
                <a:moveTo>
                  <a:pt x="0" y="0"/>
                </a:moveTo>
                <a:lnTo>
                  <a:pt x="7948387" y="0"/>
                </a:lnTo>
                <a:lnTo>
                  <a:pt x="7948387" y="4669754"/>
                </a:lnTo>
                <a:lnTo>
                  <a:pt x="0" y="4669754"/>
                </a:lnTo>
                <a:lnTo>
                  <a:pt x="0" y="0"/>
                </a:lnTo>
                <a:close/>
              </a:path>
            </a:pathLst>
          </a:custGeom>
          <a:blipFill>
            <a:blip r:embed="rId3"/>
            <a:stretch>
              <a:fillRect l="0" t="-5318" r="0" b="-5318"/>
            </a:stretch>
          </a:blipFill>
        </p:spPr>
      </p:sp>
      <p:sp>
        <p:nvSpPr>
          <p:cNvPr name="TextBox 4" id="4"/>
          <p:cNvSpPr txBox="true"/>
          <p:nvPr/>
        </p:nvSpPr>
        <p:spPr>
          <a:xfrm rot="0">
            <a:off x="5416689" y="742951"/>
            <a:ext cx="7454622" cy="514349"/>
          </a:xfrm>
          <a:prstGeom prst="rect">
            <a:avLst/>
          </a:prstGeom>
        </p:spPr>
        <p:txBody>
          <a:bodyPr anchor="t" rtlCol="false" tIns="0" lIns="0" bIns="0" rIns="0">
            <a:spAutoFit/>
          </a:bodyPr>
          <a:lstStyle/>
          <a:p>
            <a:pPr algn="ctr">
              <a:lnSpc>
                <a:spcPts val="4200"/>
              </a:lnSpc>
              <a:spcBef>
                <a:spcPct val="0"/>
              </a:spcBef>
            </a:pPr>
            <a:r>
              <a:rPr lang="en-US" sz="3000" u="sng">
                <a:solidFill>
                  <a:srgbClr val="000000"/>
                </a:solidFill>
                <a:latin typeface="Canva Sans Bold"/>
                <a:ea typeface="Canva Sans Bold"/>
                <a:cs typeface="Canva Sans Bold"/>
                <a:sym typeface="Canva Sans Bold"/>
              </a:rPr>
              <a:t>POSITIVE AND NEGATIVE WORD COUNT</a:t>
            </a:r>
          </a:p>
        </p:txBody>
      </p:sp>
      <p:sp>
        <p:nvSpPr>
          <p:cNvPr name="TextBox 5" id="5"/>
          <p:cNvSpPr txBox="true"/>
          <p:nvPr/>
        </p:nvSpPr>
        <p:spPr>
          <a:xfrm rot="0">
            <a:off x="2388017" y="7295319"/>
            <a:ext cx="13511966" cy="2462530"/>
          </a:xfrm>
          <a:prstGeom prst="rect">
            <a:avLst/>
          </a:prstGeom>
        </p:spPr>
        <p:txBody>
          <a:bodyPr anchor="t" rtlCol="false" tIns="0" lIns="0" bIns="0" rIns="0">
            <a:spAutoFit/>
          </a:bodyPr>
          <a:lstStyle/>
          <a:p>
            <a:pPr algn="l" marL="604523" indent="-302261" lvl="1">
              <a:lnSpc>
                <a:spcPts val="3920"/>
              </a:lnSpc>
              <a:buFont typeface="Arial"/>
              <a:buChar char="•"/>
            </a:pPr>
            <a:r>
              <a:rPr lang="en-US" sz="2800">
                <a:solidFill>
                  <a:srgbClr val="000000"/>
                </a:solidFill>
                <a:latin typeface="Canva Sans"/>
                <a:ea typeface="Canva Sans"/>
                <a:cs typeface="Canva Sans"/>
                <a:sym typeface="Canva Sans"/>
              </a:rPr>
              <a:t>1st graph show positive and negative word count per sentences</a:t>
            </a:r>
          </a:p>
          <a:p>
            <a:pPr algn="l" marL="604523" indent="-302261" lvl="1">
              <a:lnSpc>
                <a:spcPts val="3920"/>
              </a:lnSpc>
              <a:buFont typeface="Arial"/>
              <a:buChar char="•"/>
            </a:pPr>
            <a:r>
              <a:rPr lang="en-US" sz="2800">
                <a:solidFill>
                  <a:srgbClr val="000000"/>
                </a:solidFill>
                <a:latin typeface="Canva Sans"/>
                <a:ea typeface="Canva Sans"/>
                <a:cs typeface="Canva Sans"/>
                <a:sym typeface="Canva Sans"/>
              </a:rPr>
              <a:t>2nd graph show the total positive and negative word count per person that is taking the sum of count of 15 sentences of each persons</a:t>
            </a:r>
          </a:p>
          <a:p>
            <a:pPr algn="l" marL="604523" indent="-302261" lvl="1">
              <a:lnSpc>
                <a:spcPts val="3920"/>
              </a:lnSpc>
              <a:buFont typeface="Arial"/>
              <a:buChar char="•"/>
            </a:pPr>
            <a:r>
              <a:rPr lang="en-US" sz="2800">
                <a:solidFill>
                  <a:srgbClr val="000000"/>
                </a:solidFill>
                <a:latin typeface="Canva Sans"/>
                <a:ea typeface="Canva Sans"/>
                <a:cs typeface="Canva Sans"/>
                <a:sym typeface="Canva Sans"/>
              </a:rPr>
              <a:t>here also both peaks are overlapping at same point so we are unable to distinguish between depressed and non- depressed by looking the graph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0CCB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47427"/>
            <a:ext cx="7384820" cy="4800133"/>
          </a:xfrm>
          <a:custGeom>
            <a:avLst/>
            <a:gdLst/>
            <a:ahLst/>
            <a:cxnLst/>
            <a:rect r="r" b="b" t="t" l="l"/>
            <a:pathLst>
              <a:path h="4800133" w="7384820">
                <a:moveTo>
                  <a:pt x="0" y="0"/>
                </a:moveTo>
                <a:lnTo>
                  <a:pt x="7384820" y="0"/>
                </a:lnTo>
                <a:lnTo>
                  <a:pt x="7384820" y="4800133"/>
                </a:lnTo>
                <a:lnTo>
                  <a:pt x="0" y="4800133"/>
                </a:lnTo>
                <a:lnTo>
                  <a:pt x="0" y="0"/>
                </a:lnTo>
                <a:close/>
              </a:path>
            </a:pathLst>
          </a:custGeom>
          <a:blipFill>
            <a:blip r:embed="rId2"/>
            <a:stretch>
              <a:fillRect l="0" t="0" r="0" b="0"/>
            </a:stretch>
          </a:blipFill>
        </p:spPr>
      </p:sp>
      <p:sp>
        <p:nvSpPr>
          <p:cNvPr name="TextBox 3" id="3"/>
          <p:cNvSpPr txBox="true"/>
          <p:nvPr/>
        </p:nvSpPr>
        <p:spPr>
          <a:xfrm rot="0">
            <a:off x="4743172" y="396882"/>
            <a:ext cx="8801656" cy="1047736"/>
          </a:xfrm>
          <a:prstGeom prst="rect">
            <a:avLst/>
          </a:prstGeom>
        </p:spPr>
        <p:txBody>
          <a:bodyPr anchor="t" rtlCol="false" tIns="0" lIns="0" bIns="0" rIns="0">
            <a:spAutoFit/>
          </a:bodyPr>
          <a:lstStyle/>
          <a:p>
            <a:pPr algn="ctr">
              <a:lnSpc>
                <a:spcPts val="4200"/>
              </a:lnSpc>
            </a:pPr>
            <a:r>
              <a:rPr lang="en-US" sz="3000" u="sng">
                <a:solidFill>
                  <a:srgbClr val="000000"/>
                </a:solidFill>
                <a:latin typeface="Canva Sans Bold"/>
                <a:ea typeface="Canva Sans Bold"/>
                <a:cs typeface="Canva Sans Bold"/>
                <a:sym typeface="Canva Sans Bold"/>
              </a:rPr>
              <a:t>  POSTIVE VS NEGATIVE COUNT PER SENTENCE</a:t>
            </a:r>
          </a:p>
          <a:p>
            <a:pPr algn="ctr">
              <a:lnSpc>
                <a:spcPts val="4200"/>
              </a:lnSpc>
            </a:pPr>
          </a:p>
        </p:txBody>
      </p:sp>
      <p:sp>
        <p:nvSpPr>
          <p:cNvPr name="Freeform 4" id="4"/>
          <p:cNvSpPr/>
          <p:nvPr/>
        </p:nvSpPr>
        <p:spPr>
          <a:xfrm flipH="false" flipV="false" rot="0">
            <a:off x="9522370" y="1747427"/>
            <a:ext cx="8081986" cy="4800133"/>
          </a:xfrm>
          <a:custGeom>
            <a:avLst/>
            <a:gdLst/>
            <a:ahLst/>
            <a:cxnLst/>
            <a:rect r="r" b="b" t="t" l="l"/>
            <a:pathLst>
              <a:path h="4800133" w="8081986">
                <a:moveTo>
                  <a:pt x="0" y="0"/>
                </a:moveTo>
                <a:lnTo>
                  <a:pt x="8081987" y="0"/>
                </a:lnTo>
                <a:lnTo>
                  <a:pt x="8081987" y="4800133"/>
                </a:lnTo>
                <a:lnTo>
                  <a:pt x="0" y="4800133"/>
                </a:lnTo>
                <a:lnTo>
                  <a:pt x="0" y="0"/>
                </a:lnTo>
                <a:close/>
              </a:path>
            </a:pathLst>
          </a:custGeom>
          <a:blipFill>
            <a:blip r:embed="rId3"/>
            <a:stretch>
              <a:fillRect l="0" t="0" r="0" b="-484"/>
            </a:stretch>
          </a:blipFill>
        </p:spPr>
      </p:sp>
      <p:sp>
        <p:nvSpPr>
          <p:cNvPr name="TextBox 5" id="5"/>
          <p:cNvSpPr txBox="true"/>
          <p:nvPr/>
        </p:nvSpPr>
        <p:spPr>
          <a:xfrm rot="0">
            <a:off x="2676278" y="6795210"/>
            <a:ext cx="13692185" cy="34531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1st graph show the positive vs negative count of each sentences using Scatter plot</a:t>
            </a:r>
          </a:p>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2nd graph show the normalized form of positive and negative count using scatter plot </a:t>
            </a:r>
          </a:p>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both graphs overlap significantly,we cannot find any relation for depressed and non-depressed groups.</a:t>
            </a:r>
          </a:p>
          <a:p>
            <a:pPr algn="l">
              <a:lnSpc>
                <a:spcPts val="391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0CCB9"/>
        </a:solidFill>
      </p:bgPr>
    </p:bg>
    <p:spTree>
      <p:nvGrpSpPr>
        <p:cNvPr id="1" name=""/>
        <p:cNvGrpSpPr/>
        <p:nvPr/>
      </p:nvGrpSpPr>
      <p:grpSpPr>
        <a:xfrm>
          <a:off x="0" y="0"/>
          <a:ext cx="0" cy="0"/>
          <a:chOff x="0" y="0"/>
          <a:chExt cx="0" cy="0"/>
        </a:xfrm>
      </p:grpSpPr>
      <p:sp>
        <p:nvSpPr>
          <p:cNvPr name="Freeform 2" id="2"/>
          <p:cNvSpPr/>
          <p:nvPr/>
        </p:nvSpPr>
        <p:spPr>
          <a:xfrm flipH="false" flipV="false" rot="0">
            <a:off x="9475707" y="1679203"/>
            <a:ext cx="8115300" cy="4841281"/>
          </a:xfrm>
          <a:custGeom>
            <a:avLst/>
            <a:gdLst/>
            <a:ahLst/>
            <a:cxnLst/>
            <a:rect r="r" b="b" t="t" l="l"/>
            <a:pathLst>
              <a:path h="4841281" w="8115300">
                <a:moveTo>
                  <a:pt x="0" y="0"/>
                </a:moveTo>
                <a:lnTo>
                  <a:pt x="8115300" y="0"/>
                </a:lnTo>
                <a:lnTo>
                  <a:pt x="8115300" y="4841281"/>
                </a:lnTo>
                <a:lnTo>
                  <a:pt x="0" y="4841281"/>
                </a:lnTo>
                <a:lnTo>
                  <a:pt x="0" y="0"/>
                </a:lnTo>
                <a:close/>
              </a:path>
            </a:pathLst>
          </a:custGeom>
          <a:blipFill>
            <a:blip r:embed="rId2"/>
            <a:stretch>
              <a:fillRect l="0" t="0" r="0" b="0"/>
            </a:stretch>
          </a:blipFill>
        </p:spPr>
      </p:sp>
      <p:sp>
        <p:nvSpPr>
          <p:cNvPr name="TextBox 3" id="3"/>
          <p:cNvSpPr txBox="true"/>
          <p:nvPr/>
        </p:nvSpPr>
        <p:spPr>
          <a:xfrm rot="0">
            <a:off x="6286560" y="514364"/>
            <a:ext cx="5714881" cy="514336"/>
          </a:xfrm>
          <a:prstGeom prst="rect">
            <a:avLst/>
          </a:prstGeom>
        </p:spPr>
        <p:txBody>
          <a:bodyPr anchor="t" rtlCol="false" tIns="0" lIns="0" bIns="0" rIns="0">
            <a:spAutoFit/>
          </a:bodyPr>
          <a:lstStyle/>
          <a:p>
            <a:pPr algn="ctr">
              <a:lnSpc>
                <a:spcPts val="4200"/>
              </a:lnSpc>
            </a:pPr>
            <a:r>
              <a:rPr lang="en-US" sz="3000" u="sng">
                <a:solidFill>
                  <a:srgbClr val="000000"/>
                </a:solidFill>
                <a:latin typeface="Canva Sans Bold"/>
                <a:ea typeface="Canva Sans Bold"/>
                <a:cs typeface="Canva Sans Bold"/>
                <a:sym typeface="Canva Sans Bold"/>
              </a:rPr>
              <a:t>POSITIVE VS NEGATIVE SCORE</a:t>
            </a:r>
          </a:p>
        </p:txBody>
      </p:sp>
      <p:sp>
        <p:nvSpPr>
          <p:cNvPr name="Freeform 4" id="4"/>
          <p:cNvSpPr/>
          <p:nvPr/>
        </p:nvSpPr>
        <p:spPr>
          <a:xfrm flipH="false" flipV="false" rot="0">
            <a:off x="1287855" y="1679203"/>
            <a:ext cx="7484875" cy="4841281"/>
          </a:xfrm>
          <a:custGeom>
            <a:avLst/>
            <a:gdLst/>
            <a:ahLst/>
            <a:cxnLst/>
            <a:rect r="r" b="b" t="t" l="l"/>
            <a:pathLst>
              <a:path h="4841281" w="7484875">
                <a:moveTo>
                  <a:pt x="0" y="0"/>
                </a:moveTo>
                <a:lnTo>
                  <a:pt x="7484875" y="0"/>
                </a:lnTo>
                <a:lnTo>
                  <a:pt x="7484875" y="4841281"/>
                </a:lnTo>
                <a:lnTo>
                  <a:pt x="0" y="4841281"/>
                </a:lnTo>
                <a:lnTo>
                  <a:pt x="0" y="0"/>
                </a:lnTo>
                <a:close/>
              </a:path>
            </a:pathLst>
          </a:custGeom>
          <a:blipFill>
            <a:blip r:embed="rId3"/>
            <a:stretch>
              <a:fillRect l="0" t="0" r="0" b="0"/>
            </a:stretch>
          </a:blipFill>
        </p:spPr>
      </p:sp>
      <p:sp>
        <p:nvSpPr>
          <p:cNvPr name="TextBox 5" id="5"/>
          <p:cNvSpPr txBox="true"/>
          <p:nvPr/>
        </p:nvSpPr>
        <p:spPr>
          <a:xfrm rot="0">
            <a:off x="2297907" y="7111034"/>
            <a:ext cx="13692185" cy="24625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1st graph show the positive vs negative score of each sentences </a:t>
            </a:r>
          </a:p>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2nd graph show the normalized form of positive and negative score</a:t>
            </a:r>
          </a:p>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normalized score = score/positive word count + negative word court</a:t>
            </a:r>
          </a:p>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There's significant overlap between the two groups, indicating that depression can't be perfectly determined by these scores alone.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0CCB9"/>
        </a:solidFill>
      </p:bgPr>
    </p:bg>
    <p:spTree>
      <p:nvGrpSpPr>
        <p:cNvPr id="1" name=""/>
        <p:cNvGrpSpPr/>
        <p:nvPr/>
      </p:nvGrpSpPr>
      <p:grpSpPr>
        <a:xfrm>
          <a:off x="0" y="0"/>
          <a:ext cx="0" cy="0"/>
          <a:chOff x="0" y="0"/>
          <a:chExt cx="0" cy="0"/>
        </a:xfrm>
      </p:grpSpPr>
      <p:sp>
        <p:nvSpPr>
          <p:cNvPr name="TextBox 2" id="2"/>
          <p:cNvSpPr txBox="true"/>
          <p:nvPr/>
        </p:nvSpPr>
        <p:spPr>
          <a:xfrm rot="0">
            <a:off x="4308276" y="514351"/>
            <a:ext cx="9671447" cy="514349"/>
          </a:xfrm>
          <a:prstGeom prst="rect">
            <a:avLst/>
          </a:prstGeom>
        </p:spPr>
        <p:txBody>
          <a:bodyPr anchor="t" rtlCol="false" tIns="0" lIns="0" bIns="0" rIns="0">
            <a:spAutoFit/>
          </a:bodyPr>
          <a:lstStyle/>
          <a:p>
            <a:pPr algn="ctr">
              <a:lnSpc>
                <a:spcPts val="4200"/>
              </a:lnSpc>
              <a:spcBef>
                <a:spcPct val="0"/>
              </a:spcBef>
            </a:pPr>
            <a:r>
              <a:rPr lang="en-US" sz="3000" u="sng">
                <a:solidFill>
                  <a:srgbClr val="000000"/>
                </a:solidFill>
                <a:latin typeface="Canva Sans Bold"/>
                <a:ea typeface="Canva Sans Bold"/>
                <a:cs typeface="Canva Sans Bold"/>
                <a:sym typeface="Canva Sans Bold"/>
              </a:rPr>
              <a:t>NORMALIZED SENTIMENTAL SCORE PER SENTENCE</a:t>
            </a:r>
          </a:p>
        </p:txBody>
      </p:sp>
      <p:sp>
        <p:nvSpPr>
          <p:cNvPr name="Freeform 3" id="3"/>
          <p:cNvSpPr/>
          <p:nvPr/>
        </p:nvSpPr>
        <p:spPr>
          <a:xfrm flipH="false" flipV="false" rot="0">
            <a:off x="4610723" y="1543415"/>
            <a:ext cx="8115300" cy="4841281"/>
          </a:xfrm>
          <a:custGeom>
            <a:avLst/>
            <a:gdLst/>
            <a:ahLst/>
            <a:cxnLst/>
            <a:rect r="r" b="b" t="t" l="l"/>
            <a:pathLst>
              <a:path h="4841281" w="8115300">
                <a:moveTo>
                  <a:pt x="0" y="0"/>
                </a:moveTo>
                <a:lnTo>
                  <a:pt x="8115300" y="0"/>
                </a:lnTo>
                <a:lnTo>
                  <a:pt x="8115300" y="4841281"/>
                </a:lnTo>
                <a:lnTo>
                  <a:pt x="0" y="4841281"/>
                </a:lnTo>
                <a:lnTo>
                  <a:pt x="0" y="0"/>
                </a:lnTo>
                <a:close/>
              </a:path>
            </a:pathLst>
          </a:custGeom>
          <a:blipFill>
            <a:blip r:embed="rId2"/>
            <a:stretch>
              <a:fillRect l="0" t="0" r="0" b="0"/>
            </a:stretch>
          </a:blipFill>
        </p:spPr>
      </p:sp>
      <p:sp>
        <p:nvSpPr>
          <p:cNvPr name="TextBox 4" id="4"/>
          <p:cNvSpPr txBox="true"/>
          <p:nvPr/>
        </p:nvSpPr>
        <p:spPr>
          <a:xfrm rot="0">
            <a:off x="3304051" y="6649076"/>
            <a:ext cx="13692185" cy="34531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Both depressed and non-depressed groups have similar overall distributions of sentiment scores.</a:t>
            </a:r>
          </a:p>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The peak for depressed individuals (blue) is slightly higher and narrower, indicating more concentrated sentiment scores.</a:t>
            </a:r>
          </a:p>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Non-depressed individuals (orange) show a slightly wider distribution, suggesting more variability in sentiment.</a:t>
            </a:r>
          </a:p>
          <a:p>
            <a:pPr algn="l">
              <a:lnSpc>
                <a:spcPts val="3919"/>
              </a:lnSpc>
            </a:pP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D0CCB9"/>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2847607" cy="596899"/>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Canva Sans Bold"/>
                <a:ea typeface="Canva Sans Bold"/>
                <a:cs typeface="Canva Sans Bold"/>
                <a:sym typeface="Canva Sans Bold"/>
              </a:rPr>
              <a:t>TEXTBLOB</a:t>
            </a:r>
          </a:p>
        </p:txBody>
      </p:sp>
      <p:sp>
        <p:nvSpPr>
          <p:cNvPr name="TextBox 3" id="3"/>
          <p:cNvSpPr txBox="true"/>
          <p:nvPr/>
        </p:nvSpPr>
        <p:spPr>
          <a:xfrm rot="0">
            <a:off x="1028700" y="2138842"/>
            <a:ext cx="16240634" cy="3866769"/>
          </a:xfrm>
          <a:prstGeom prst="rect">
            <a:avLst/>
          </a:prstGeom>
        </p:spPr>
        <p:txBody>
          <a:bodyPr anchor="t" rtlCol="false" tIns="0" lIns="0" bIns="0" rIns="0">
            <a:spAutoFit/>
          </a:bodyPr>
          <a:lstStyle/>
          <a:p>
            <a:pPr algn="l" marL="669291" indent="-334646" lvl="1">
              <a:lnSpc>
                <a:spcPts val="4836"/>
              </a:lnSpc>
              <a:buFont typeface="Arial"/>
              <a:buChar char="•"/>
            </a:pPr>
            <a:r>
              <a:rPr lang="en-US" sz="3100">
                <a:solidFill>
                  <a:srgbClr val="000000"/>
                </a:solidFill>
                <a:latin typeface="Canva Sans"/>
                <a:ea typeface="Canva Sans"/>
                <a:cs typeface="Canva Sans"/>
                <a:sym typeface="Canva Sans"/>
              </a:rPr>
              <a:t>TextBlob is a simple and easy-to-use library for processing text data, including sentiment analysis.</a:t>
            </a:r>
          </a:p>
          <a:p>
            <a:pPr algn="l">
              <a:lnSpc>
                <a:spcPts val="4060"/>
              </a:lnSpc>
            </a:pPr>
          </a:p>
          <a:p>
            <a:pPr algn="l" marL="626112" indent="-313056" lvl="1">
              <a:lnSpc>
                <a:spcPts val="4698"/>
              </a:lnSpc>
              <a:buFont typeface="Arial"/>
              <a:buChar char="•"/>
            </a:pPr>
            <a:r>
              <a:rPr lang="en-US" sz="2900">
                <a:solidFill>
                  <a:srgbClr val="000000"/>
                </a:solidFill>
                <a:latin typeface="Canva Sans"/>
                <a:ea typeface="Canva Sans"/>
                <a:cs typeface="Canva Sans"/>
                <a:sym typeface="Canva Sans"/>
              </a:rPr>
              <a:t>Polarity Score: Ranges from -1 to 1. A score of -1 indicates the most negative sentiment, 0 indicates neutral, and +1 indicates the most positive sentiment.</a:t>
            </a:r>
          </a:p>
          <a:p>
            <a:pPr algn="l">
              <a:lnSpc>
                <a:spcPts val="3780"/>
              </a:lnSpc>
            </a:pPr>
          </a:p>
          <a:p>
            <a:pPr algn="l">
              <a:lnSpc>
                <a:spcPts val="378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0CCB9"/>
        </a:solidFill>
      </p:bgPr>
    </p:bg>
    <p:spTree>
      <p:nvGrpSpPr>
        <p:cNvPr id="1" name=""/>
        <p:cNvGrpSpPr/>
        <p:nvPr/>
      </p:nvGrpSpPr>
      <p:grpSpPr>
        <a:xfrm>
          <a:off x="0" y="0"/>
          <a:ext cx="0" cy="0"/>
          <a:chOff x="0" y="0"/>
          <a:chExt cx="0" cy="0"/>
        </a:xfrm>
      </p:grpSpPr>
      <p:sp>
        <p:nvSpPr>
          <p:cNvPr name="Freeform 2" id="2"/>
          <p:cNvSpPr/>
          <p:nvPr/>
        </p:nvSpPr>
        <p:spPr>
          <a:xfrm flipH="false" flipV="false" rot="0">
            <a:off x="541235" y="1783976"/>
            <a:ext cx="8756119" cy="4405840"/>
          </a:xfrm>
          <a:custGeom>
            <a:avLst/>
            <a:gdLst/>
            <a:ahLst/>
            <a:cxnLst/>
            <a:rect r="r" b="b" t="t" l="l"/>
            <a:pathLst>
              <a:path h="4405840" w="8756119">
                <a:moveTo>
                  <a:pt x="0" y="0"/>
                </a:moveTo>
                <a:lnTo>
                  <a:pt x="8756119" y="0"/>
                </a:lnTo>
                <a:lnTo>
                  <a:pt x="8756119" y="4405840"/>
                </a:lnTo>
                <a:lnTo>
                  <a:pt x="0" y="4405840"/>
                </a:lnTo>
                <a:lnTo>
                  <a:pt x="0" y="0"/>
                </a:lnTo>
                <a:close/>
              </a:path>
            </a:pathLst>
          </a:custGeom>
          <a:blipFill>
            <a:blip r:embed="rId2"/>
            <a:stretch>
              <a:fillRect l="0" t="-107" r="0" b="-98631"/>
            </a:stretch>
          </a:blipFill>
        </p:spPr>
      </p:sp>
      <p:sp>
        <p:nvSpPr>
          <p:cNvPr name="Freeform 3" id="3"/>
          <p:cNvSpPr/>
          <p:nvPr/>
        </p:nvSpPr>
        <p:spPr>
          <a:xfrm flipH="false" flipV="false" rot="0">
            <a:off x="9787834" y="1589455"/>
            <a:ext cx="7471466" cy="4794882"/>
          </a:xfrm>
          <a:custGeom>
            <a:avLst/>
            <a:gdLst/>
            <a:ahLst/>
            <a:cxnLst/>
            <a:rect r="r" b="b" t="t" l="l"/>
            <a:pathLst>
              <a:path h="4794882" w="7471466">
                <a:moveTo>
                  <a:pt x="0" y="0"/>
                </a:moveTo>
                <a:lnTo>
                  <a:pt x="7471466" y="0"/>
                </a:lnTo>
                <a:lnTo>
                  <a:pt x="7471466" y="4794882"/>
                </a:lnTo>
                <a:lnTo>
                  <a:pt x="0" y="4794882"/>
                </a:lnTo>
                <a:lnTo>
                  <a:pt x="0" y="0"/>
                </a:lnTo>
                <a:close/>
              </a:path>
            </a:pathLst>
          </a:custGeom>
          <a:blipFill>
            <a:blip r:embed="rId3"/>
            <a:stretch>
              <a:fillRect l="-94" t="0" r="-94" b="-2515"/>
            </a:stretch>
          </a:blipFill>
        </p:spPr>
      </p:sp>
      <p:sp>
        <p:nvSpPr>
          <p:cNvPr name="TextBox 4" id="4"/>
          <p:cNvSpPr txBox="true"/>
          <p:nvPr/>
        </p:nvSpPr>
        <p:spPr>
          <a:xfrm rot="0">
            <a:off x="5408267" y="514351"/>
            <a:ext cx="7471466" cy="514349"/>
          </a:xfrm>
          <a:prstGeom prst="rect">
            <a:avLst/>
          </a:prstGeom>
        </p:spPr>
        <p:txBody>
          <a:bodyPr anchor="t" rtlCol="false" tIns="0" lIns="0" bIns="0" rIns="0">
            <a:spAutoFit/>
          </a:bodyPr>
          <a:lstStyle/>
          <a:p>
            <a:pPr algn="ctr">
              <a:lnSpc>
                <a:spcPts val="4200"/>
              </a:lnSpc>
              <a:spcBef>
                <a:spcPct val="0"/>
              </a:spcBef>
            </a:pPr>
            <a:r>
              <a:rPr lang="en-US" sz="3000" u="sng">
                <a:solidFill>
                  <a:srgbClr val="000000"/>
                </a:solidFill>
                <a:latin typeface="Canva Sans Bold"/>
                <a:ea typeface="Canva Sans Bold"/>
                <a:cs typeface="Canva Sans Bold"/>
                <a:sym typeface="Canva Sans Bold"/>
              </a:rPr>
              <a:t>SENTIMENT SCORE PER SENTENCE</a:t>
            </a:r>
          </a:p>
        </p:txBody>
      </p:sp>
      <p:sp>
        <p:nvSpPr>
          <p:cNvPr name="TextBox 5" id="5"/>
          <p:cNvSpPr txBox="true"/>
          <p:nvPr/>
        </p:nvSpPr>
        <p:spPr>
          <a:xfrm rot="0">
            <a:off x="4335780" y="6889162"/>
            <a:ext cx="9538811" cy="976629"/>
          </a:xfrm>
          <a:prstGeom prst="rect">
            <a:avLst/>
          </a:prstGeom>
        </p:spPr>
        <p:txBody>
          <a:bodyPr anchor="t" rtlCol="false" tIns="0" lIns="0" bIns="0" rIns="0">
            <a:spAutoFit/>
          </a:bodyPr>
          <a:lstStyle/>
          <a:p>
            <a:pPr algn="l" marL="604532" indent="-302266" lvl="1">
              <a:lnSpc>
                <a:spcPts val="3920"/>
              </a:lnSpc>
              <a:buFont typeface="Arial"/>
              <a:buChar char="•"/>
            </a:pPr>
            <a:r>
              <a:rPr lang="en-US" sz="2800">
                <a:solidFill>
                  <a:srgbClr val="000000"/>
                </a:solidFill>
                <a:latin typeface="Canva Sans"/>
                <a:ea typeface="Canva Sans"/>
                <a:cs typeface="Canva Sans"/>
                <a:sym typeface="Canva Sans"/>
              </a:rPr>
              <a:t>1st graph show sentiment score per each sentences </a:t>
            </a:r>
          </a:p>
          <a:p>
            <a:pPr algn="l" marL="604532" indent="-302266" lvl="1">
              <a:lnSpc>
                <a:spcPts val="3920"/>
              </a:lnSpc>
              <a:buFont typeface="Arial"/>
              <a:buChar char="•"/>
            </a:pPr>
            <a:r>
              <a:rPr lang="en-US" sz="2800">
                <a:solidFill>
                  <a:srgbClr val="000000"/>
                </a:solidFill>
                <a:latin typeface="Canva Sans"/>
                <a:ea typeface="Canva Sans"/>
                <a:cs typeface="Canva Sans"/>
                <a:sym typeface="Canva Sans"/>
              </a:rPr>
              <a:t>2nd graph show the normalized score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0CCB9"/>
        </a:solidFill>
      </p:bgPr>
    </p:bg>
    <p:spTree>
      <p:nvGrpSpPr>
        <p:cNvPr id="1" name=""/>
        <p:cNvGrpSpPr/>
        <p:nvPr/>
      </p:nvGrpSpPr>
      <p:grpSpPr>
        <a:xfrm>
          <a:off x="0" y="0"/>
          <a:ext cx="0" cy="0"/>
          <a:chOff x="0" y="0"/>
          <a:chExt cx="0" cy="0"/>
        </a:xfrm>
      </p:grpSpPr>
      <p:sp>
        <p:nvSpPr>
          <p:cNvPr name="Freeform 2" id="2"/>
          <p:cNvSpPr/>
          <p:nvPr/>
        </p:nvSpPr>
        <p:spPr>
          <a:xfrm flipH="false" flipV="false" rot="0">
            <a:off x="199509" y="1999172"/>
            <a:ext cx="8944491" cy="4486881"/>
          </a:xfrm>
          <a:custGeom>
            <a:avLst/>
            <a:gdLst/>
            <a:ahLst/>
            <a:cxnLst/>
            <a:rect r="r" b="b" t="t" l="l"/>
            <a:pathLst>
              <a:path h="4486881" w="8944491">
                <a:moveTo>
                  <a:pt x="0" y="0"/>
                </a:moveTo>
                <a:lnTo>
                  <a:pt x="8944491" y="0"/>
                </a:lnTo>
                <a:lnTo>
                  <a:pt x="8944491" y="4486881"/>
                </a:lnTo>
                <a:lnTo>
                  <a:pt x="0" y="4486881"/>
                </a:lnTo>
                <a:lnTo>
                  <a:pt x="0" y="0"/>
                </a:lnTo>
                <a:close/>
              </a:path>
            </a:pathLst>
          </a:custGeom>
          <a:blipFill>
            <a:blip r:embed="rId2"/>
            <a:stretch>
              <a:fillRect l="0" t="-99347" r="0" b="0"/>
            </a:stretch>
          </a:blipFill>
        </p:spPr>
      </p:sp>
      <p:sp>
        <p:nvSpPr>
          <p:cNvPr name="Freeform 3" id="3"/>
          <p:cNvSpPr/>
          <p:nvPr/>
        </p:nvSpPr>
        <p:spPr>
          <a:xfrm flipH="false" flipV="false" rot="0">
            <a:off x="9820637" y="1999172"/>
            <a:ext cx="7928212" cy="4486881"/>
          </a:xfrm>
          <a:custGeom>
            <a:avLst/>
            <a:gdLst/>
            <a:ahLst/>
            <a:cxnLst/>
            <a:rect r="r" b="b" t="t" l="l"/>
            <a:pathLst>
              <a:path h="4486881" w="7928212">
                <a:moveTo>
                  <a:pt x="0" y="0"/>
                </a:moveTo>
                <a:lnTo>
                  <a:pt x="7928212" y="0"/>
                </a:lnTo>
                <a:lnTo>
                  <a:pt x="7928212" y="4486881"/>
                </a:lnTo>
                <a:lnTo>
                  <a:pt x="0" y="4486881"/>
                </a:lnTo>
                <a:lnTo>
                  <a:pt x="0" y="0"/>
                </a:lnTo>
                <a:close/>
              </a:path>
            </a:pathLst>
          </a:custGeom>
          <a:blipFill>
            <a:blip r:embed="rId3"/>
            <a:stretch>
              <a:fillRect l="0" t="0" r="-47772" b="0"/>
            </a:stretch>
          </a:blipFill>
        </p:spPr>
      </p:sp>
      <p:sp>
        <p:nvSpPr>
          <p:cNvPr name="TextBox 4" id="4"/>
          <p:cNvSpPr txBox="true"/>
          <p:nvPr/>
        </p:nvSpPr>
        <p:spPr>
          <a:xfrm rot="0">
            <a:off x="4771311" y="742951"/>
            <a:ext cx="8745379" cy="514349"/>
          </a:xfrm>
          <a:prstGeom prst="rect">
            <a:avLst/>
          </a:prstGeom>
        </p:spPr>
        <p:txBody>
          <a:bodyPr anchor="t" rtlCol="false" tIns="0" lIns="0" bIns="0" rIns="0">
            <a:spAutoFit/>
          </a:bodyPr>
          <a:lstStyle/>
          <a:p>
            <a:pPr algn="ctr">
              <a:lnSpc>
                <a:spcPts val="4200"/>
              </a:lnSpc>
              <a:spcBef>
                <a:spcPct val="0"/>
              </a:spcBef>
            </a:pPr>
            <a:r>
              <a:rPr lang="en-US" sz="3000" u="sng">
                <a:solidFill>
                  <a:srgbClr val="000000"/>
                </a:solidFill>
                <a:latin typeface="Canva Sans Bold"/>
                <a:ea typeface="Canva Sans Bold"/>
                <a:cs typeface="Canva Sans Bold"/>
                <a:sym typeface="Canva Sans Bold"/>
              </a:rPr>
              <a:t>POSITIVE VS NEGATIVE COUNT PER SENTENCE</a:t>
            </a:r>
          </a:p>
        </p:txBody>
      </p:sp>
      <p:sp>
        <p:nvSpPr>
          <p:cNvPr name="TextBox 5" id="5"/>
          <p:cNvSpPr txBox="true"/>
          <p:nvPr/>
        </p:nvSpPr>
        <p:spPr>
          <a:xfrm rot="0">
            <a:off x="2974545" y="6795770"/>
            <a:ext cx="13692185" cy="34531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1st graph show the positive vs negative count of each sentences using Scatter plot</a:t>
            </a:r>
          </a:p>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2nd graph show the normalized form of positive and negative count using Kde plot </a:t>
            </a:r>
          </a:p>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both graphs overlap significantly,we cannot find any relation for depressed and non-depressed groups.</a:t>
            </a:r>
          </a:p>
          <a:p>
            <a:pPr algn="l">
              <a:lnSpc>
                <a:spcPts val="391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0CCB9"/>
        </a:solidFill>
      </p:bgPr>
    </p:bg>
    <p:spTree>
      <p:nvGrpSpPr>
        <p:cNvPr id="1" name=""/>
        <p:cNvGrpSpPr/>
        <p:nvPr/>
      </p:nvGrpSpPr>
      <p:grpSpPr>
        <a:xfrm>
          <a:off x="0" y="0"/>
          <a:ext cx="0" cy="0"/>
          <a:chOff x="0" y="0"/>
          <a:chExt cx="0" cy="0"/>
        </a:xfrm>
      </p:grpSpPr>
      <p:sp>
        <p:nvSpPr>
          <p:cNvPr name="Freeform 2" id="2"/>
          <p:cNvSpPr/>
          <p:nvPr/>
        </p:nvSpPr>
        <p:spPr>
          <a:xfrm flipH="false" flipV="false" rot="0">
            <a:off x="1550088" y="1907924"/>
            <a:ext cx="7297099" cy="4665486"/>
          </a:xfrm>
          <a:custGeom>
            <a:avLst/>
            <a:gdLst/>
            <a:ahLst/>
            <a:cxnLst/>
            <a:rect r="r" b="b" t="t" l="l"/>
            <a:pathLst>
              <a:path h="4665486" w="7297099">
                <a:moveTo>
                  <a:pt x="0" y="0"/>
                </a:moveTo>
                <a:lnTo>
                  <a:pt x="7297099" y="0"/>
                </a:lnTo>
                <a:lnTo>
                  <a:pt x="7297099" y="4665486"/>
                </a:lnTo>
                <a:lnTo>
                  <a:pt x="0" y="4665486"/>
                </a:lnTo>
                <a:lnTo>
                  <a:pt x="0" y="0"/>
                </a:lnTo>
                <a:close/>
              </a:path>
            </a:pathLst>
          </a:custGeom>
          <a:blipFill>
            <a:blip r:embed="rId2"/>
            <a:stretch>
              <a:fillRect l="0" t="0" r="0" b="0"/>
            </a:stretch>
          </a:blipFill>
        </p:spPr>
      </p:sp>
      <p:sp>
        <p:nvSpPr>
          <p:cNvPr name="TextBox 3" id="3"/>
          <p:cNvSpPr txBox="true"/>
          <p:nvPr/>
        </p:nvSpPr>
        <p:spPr>
          <a:xfrm rot="0">
            <a:off x="4051922" y="514351"/>
            <a:ext cx="10184156" cy="1047749"/>
          </a:xfrm>
          <a:prstGeom prst="rect">
            <a:avLst/>
          </a:prstGeom>
        </p:spPr>
        <p:txBody>
          <a:bodyPr anchor="t" rtlCol="false" tIns="0" lIns="0" bIns="0" rIns="0">
            <a:spAutoFit/>
          </a:bodyPr>
          <a:lstStyle/>
          <a:p>
            <a:pPr algn="ctr">
              <a:lnSpc>
                <a:spcPts val="4200"/>
              </a:lnSpc>
              <a:spcBef>
                <a:spcPct val="0"/>
              </a:spcBef>
            </a:pPr>
            <a:r>
              <a:rPr lang="en-US" sz="3000" u="sng">
                <a:solidFill>
                  <a:srgbClr val="000000"/>
                </a:solidFill>
                <a:latin typeface="Canva Sans Bold"/>
                <a:ea typeface="Canva Sans Bold"/>
                <a:cs typeface="Canva Sans Bold"/>
                <a:sym typeface="Canva Sans Bold"/>
              </a:rPr>
              <a:t>NORMALIZED POSITVE AND NEGATIVE COUNT AND SCORES</a:t>
            </a:r>
          </a:p>
        </p:txBody>
      </p:sp>
      <p:sp>
        <p:nvSpPr>
          <p:cNvPr name="Freeform 4" id="4"/>
          <p:cNvSpPr/>
          <p:nvPr/>
        </p:nvSpPr>
        <p:spPr>
          <a:xfrm flipH="false" flipV="false" rot="0">
            <a:off x="10581305" y="1907924"/>
            <a:ext cx="7309545" cy="4665486"/>
          </a:xfrm>
          <a:custGeom>
            <a:avLst/>
            <a:gdLst/>
            <a:ahLst/>
            <a:cxnLst/>
            <a:rect r="r" b="b" t="t" l="l"/>
            <a:pathLst>
              <a:path h="4665486" w="7309545">
                <a:moveTo>
                  <a:pt x="0" y="0"/>
                </a:moveTo>
                <a:lnTo>
                  <a:pt x="7309546" y="0"/>
                </a:lnTo>
                <a:lnTo>
                  <a:pt x="7309546" y="4665486"/>
                </a:lnTo>
                <a:lnTo>
                  <a:pt x="0" y="4665486"/>
                </a:lnTo>
                <a:lnTo>
                  <a:pt x="0" y="0"/>
                </a:lnTo>
                <a:close/>
              </a:path>
            </a:pathLst>
          </a:custGeom>
          <a:blipFill>
            <a:blip r:embed="rId3"/>
            <a:stretch>
              <a:fillRect l="0" t="0" r="0" b="0"/>
            </a:stretch>
          </a:blipFill>
        </p:spPr>
      </p:sp>
      <p:sp>
        <p:nvSpPr>
          <p:cNvPr name="TextBox 5" id="5"/>
          <p:cNvSpPr txBox="true"/>
          <p:nvPr/>
        </p:nvSpPr>
        <p:spPr>
          <a:xfrm rot="0">
            <a:off x="5300424" y="6859160"/>
            <a:ext cx="7173635" cy="976629"/>
          </a:xfrm>
          <a:prstGeom prst="rect">
            <a:avLst/>
          </a:prstGeom>
        </p:spPr>
        <p:txBody>
          <a:bodyPr anchor="t" rtlCol="false" tIns="0" lIns="0" bIns="0" rIns="0">
            <a:spAutoFit/>
          </a:bodyPr>
          <a:lstStyle/>
          <a:p>
            <a:pPr algn="l" marL="604532" indent="-302266" lvl="1">
              <a:lnSpc>
                <a:spcPts val="3920"/>
              </a:lnSpc>
              <a:buFont typeface="Arial"/>
              <a:buChar char="•"/>
            </a:pPr>
            <a:r>
              <a:rPr lang="en-US" sz="2800">
                <a:solidFill>
                  <a:srgbClr val="000000"/>
                </a:solidFill>
                <a:latin typeface="Canva Sans"/>
                <a:ea typeface="Canva Sans"/>
                <a:cs typeface="Canva Sans"/>
                <a:sym typeface="Canva Sans"/>
              </a:rPr>
              <a:t>1st graph is normalized positive count</a:t>
            </a:r>
          </a:p>
          <a:p>
            <a:pPr algn="l" marL="604532" indent="-302266" lvl="1">
              <a:lnSpc>
                <a:spcPts val="3920"/>
              </a:lnSpc>
              <a:buFont typeface="Arial"/>
              <a:buChar char="•"/>
            </a:pPr>
            <a:r>
              <a:rPr lang="en-US" sz="2800">
                <a:solidFill>
                  <a:srgbClr val="000000"/>
                </a:solidFill>
                <a:latin typeface="Canva Sans"/>
                <a:ea typeface="Canva Sans"/>
                <a:cs typeface="Canva Sans"/>
                <a:sym typeface="Canva Sans"/>
              </a:rPr>
              <a:t>2nd graph is normalized positive score</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D0CCB9"/>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3889466" cy="596899"/>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Canva Sans Bold"/>
                <a:ea typeface="Canva Sans Bold"/>
                <a:cs typeface="Canva Sans Bold"/>
                <a:sym typeface="Canva Sans Bold"/>
              </a:rPr>
              <a:t>AFINN</a:t>
            </a:r>
          </a:p>
        </p:txBody>
      </p:sp>
      <p:sp>
        <p:nvSpPr>
          <p:cNvPr name="TextBox 3" id="3"/>
          <p:cNvSpPr txBox="true"/>
          <p:nvPr/>
        </p:nvSpPr>
        <p:spPr>
          <a:xfrm rot="0">
            <a:off x="1028700" y="2138842"/>
            <a:ext cx="16240634" cy="4457319"/>
          </a:xfrm>
          <a:prstGeom prst="rect">
            <a:avLst/>
          </a:prstGeom>
        </p:spPr>
        <p:txBody>
          <a:bodyPr anchor="t" rtlCol="false" tIns="0" lIns="0" bIns="0" rIns="0">
            <a:spAutoFit/>
          </a:bodyPr>
          <a:lstStyle/>
          <a:p>
            <a:pPr algn="l" marL="669291" indent="-334646" lvl="1">
              <a:lnSpc>
                <a:spcPts val="4836"/>
              </a:lnSpc>
              <a:buFont typeface="Arial"/>
              <a:buChar char="•"/>
            </a:pPr>
            <a:r>
              <a:rPr lang="en-US" sz="3100">
                <a:solidFill>
                  <a:srgbClr val="000000"/>
                </a:solidFill>
                <a:latin typeface="Canva Sans"/>
                <a:ea typeface="Canva Sans"/>
                <a:cs typeface="Canva Sans"/>
                <a:sym typeface="Canva Sans"/>
              </a:rPr>
              <a:t> AFINN assigns a sentiment score to individual words, with scores ranging from -5 (most negative) to +5 (most positive).</a:t>
            </a:r>
          </a:p>
          <a:p>
            <a:pPr algn="l">
              <a:lnSpc>
                <a:spcPts val="4060"/>
              </a:lnSpc>
            </a:pPr>
          </a:p>
          <a:p>
            <a:pPr algn="l" marL="626112" indent="-313056" lvl="1">
              <a:lnSpc>
                <a:spcPts val="4698"/>
              </a:lnSpc>
              <a:buFont typeface="Arial"/>
              <a:buChar char="•"/>
            </a:pPr>
            <a:r>
              <a:rPr lang="en-US" sz="2900">
                <a:solidFill>
                  <a:srgbClr val="000000"/>
                </a:solidFill>
                <a:latin typeface="Canva Sans"/>
                <a:ea typeface="Canva Sans"/>
                <a:cs typeface="Canva Sans"/>
                <a:sym typeface="Canva Sans"/>
              </a:rPr>
              <a:t>The overall sentiment of a text is determined by summing the scores of all words in the text. A positive total score indicates positive sentiment, while a negative total score indicates negative sentiment.</a:t>
            </a:r>
          </a:p>
          <a:p>
            <a:pPr algn="l">
              <a:lnSpc>
                <a:spcPts val="3780"/>
              </a:lnSpc>
            </a:pPr>
          </a:p>
          <a:p>
            <a:pPr algn="l">
              <a:lnSpc>
                <a:spcPts val="378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D0CCB9"/>
        </a:solidFill>
      </p:bgPr>
    </p:bg>
    <p:spTree>
      <p:nvGrpSpPr>
        <p:cNvPr id="1" name=""/>
        <p:cNvGrpSpPr/>
        <p:nvPr/>
      </p:nvGrpSpPr>
      <p:grpSpPr>
        <a:xfrm>
          <a:off x="0" y="0"/>
          <a:ext cx="0" cy="0"/>
          <a:chOff x="0" y="0"/>
          <a:chExt cx="0" cy="0"/>
        </a:xfrm>
      </p:grpSpPr>
      <p:sp>
        <p:nvSpPr>
          <p:cNvPr name="Freeform 2" id="2"/>
          <p:cNvSpPr/>
          <p:nvPr/>
        </p:nvSpPr>
        <p:spPr>
          <a:xfrm flipH="false" flipV="false" rot="0">
            <a:off x="260465" y="1602799"/>
            <a:ext cx="9144000" cy="4533089"/>
          </a:xfrm>
          <a:custGeom>
            <a:avLst/>
            <a:gdLst/>
            <a:ahLst/>
            <a:cxnLst/>
            <a:rect r="r" b="b" t="t" l="l"/>
            <a:pathLst>
              <a:path h="4533089" w="9144000">
                <a:moveTo>
                  <a:pt x="0" y="0"/>
                </a:moveTo>
                <a:lnTo>
                  <a:pt x="9144000" y="0"/>
                </a:lnTo>
                <a:lnTo>
                  <a:pt x="9144000" y="4533090"/>
                </a:lnTo>
                <a:lnTo>
                  <a:pt x="0" y="4533090"/>
                </a:lnTo>
                <a:lnTo>
                  <a:pt x="0" y="0"/>
                </a:lnTo>
                <a:close/>
              </a:path>
            </a:pathLst>
          </a:custGeom>
          <a:blipFill>
            <a:blip r:embed="rId2"/>
            <a:stretch>
              <a:fillRect l="0" t="0" r="0" b="0"/>
            </a:stretch>
          </a:blipFill>
        </p:spPr>
      </p:sp>
      <p:sp>
        <p:nvSpPr>
          <p:cNvPr name="Freeform 3" id="3"/>
          <p:cNvSpPr/>
          <p:nvPr/>
        </p:nvSpPr>
        <p:spPr>
          <a:xfrm flipH="false" flipV="false" rot="0">
            <a:off x="10055954" y="1602799"/>
            <a:ext cx="7618708" cy="4533089"/>
          </a:xfrm>
          <a:custGeom>
            <a:avLst/>
            <a:gdLst/>
            <a:ahLst/>
            <a:cxnLst/>
            <a:rect r="r" b="b" t="t" l="l"/>
            <a:pathLst>
              <a:path h="4533089" w="7618708">
                <a:moveTo>
                  <a:pt x="0" y="0"/>
                </a:moveTo>
                <a:lnTo>
                  <a:pt x="7618709" y="0"/>
                </a:lnTo>
                <a:lnTo>
                  <a:pt x="7618709" y="4533090"/>
                </a:lnTo>
                <a:lnTo>
                  <a:pt x="0" y="4533090"/>
                </a:lnTo>
                <a:lnTo>
                  <a:pt x="0" y="0"/>
                </a:lnTo>
                <a:close/>
              </a:path>
            </a:pathLst>
          </a:custGeom>
          <a:blipFill>
            <a:blip r:embed="rId3"/>
            <a:stretch>
              <a:fillRect l="0" t="-4334" r="0" b="-4334"/>
            </a:stretch>
          </a:blipFill>
        </p:spPr>
      </p:sp>
      <p:sp>
        <p:nvSpPr>
          <p:cNvPr name="TextBox 4" id="4"/>
          <p:cNvSpPr txBox="true"/>
          <p:nvPr/>
        </p:nvSpPr>
        <p:spPr>
          <a:xfrm rot="0">
            <a:off x="5048226" y="514351"/>
            <a:ext cx="8191548" cy="514349"/>
          </a:xfrm>
          <a:prstGeom prst="rect">
            <a:avLst/>
          </a:prstGeom>
        </p:spPr>
        <p:txBody>
          <a:bodyPr anchor="t" rtlCol="false" tIns="0" lIns="0" bIns="0" rIns="0">
            <a:spAutoFit/>
          </a:bodyPr>
          <a:lstStyle/>
          <a:p>
            <a:pPr algn="ctr">
              <a:lnSpc>
                <a:spcPts val="4200"/>
              </a:lnSpc>
              <a:spcBef>
                <a:spcPct val="0"/>
              </a:spcBef>
            </a:pPr>
            <a:r>
              <a:rPr lang="en-US" sz="3000" u="sng">
                <a:solidFill>
                  <a:srgbClr val="000000"/>
                </a:solidFill>
                <a:latin typeface="Canva Sans Bold"/>
                <a:ea typeface="Canva Sans Bold"/>
                <a:cs typeface="Canva Sans Bold"/>
                <a:sym typeface="Canva Sans Bold"/>
              </a:rPr>
              <a:t>SENTIMENTAL SCORE </a:t>
            </a:r>
          </a:p>
        </p:txBody>
      </p:sp>
      <p:sp>
        <p:nvSpPr>
          <p:cNvPr name="TextBox 5" id="5"/>
          <p:cNvSpPr txBox="true"/>
          <p:nvPr/>
        </p:nvSpPr>
        <p:spPr>
          <a:xfrm rot="0">
            <a:off x="2784578" y="6795771"/>
            <a:ext cx="13239774" cy="2462529"/>
          </a:xfrm>
          <a:prstGeom prst="rect">
            <a:avLst/>
          </a:prstGeom>
        </p:spPr>
        <p:txBody>
          <a:bodyPr anchor="t" rtlCol="false" tIns="0" lIns="0" bIns="0" rIns="0">
            <a:spAutoFit/>
          </a:bodyPr>
          <a:lstStyle/>
          <a:p>
            <a:pPr algn="l" marL="604532" indent="-302266" lvl="1">
              <a:lnSpc>
                <a:spcPts val="3920"/>
              </a:lnSpc>
              <a:buFont typeface="Arial"/>
              <a:buChar char="•"/>
            </a:pPr>
            <a:r>
              <a:rPr lang="en-US" sz="2800">
                <a:solidFill>
                  <a:srgbClr val="000000"/>
                </a:solidFill>
                <a:latin typeface="Canva Sans"/>
                <a:ea typeface="Canva Sans"/>
                <a:cs typeface="Canva Sans"/>
                <a:sym typeface="Canva Sans"/>
              </a:rPr>
              <a:t>1st graph shows the Sentimental score for all text</a:t>
            </a:r>
          </a:p>
          <a:p>
            <a:pPr algn="l" marL="604532" indent="-302266" lvl="1">
              <a:lnSpc>
                <a:spcPts val="3920"/>
              </a:lnSpc>
              <a:buFont typeface="Arial"/>
              <a:buChar char="•"/>
            </a:pPr>
            <a:r>
              <a:rPr lang="en-US" sz="2800">
                <a:solidFill>
                  <a:srgbClr val="000000"/>
                </a:solidFill>
                <a:latin typeface="Canva Sans"/>
                <a:ea typeface="Canva Sans"/>
                <a:cs typeface="Canva Sans"/>
                <a:sym typeface="Canva Sans"/>
              </a:rPr>
              <a:t>2nd graph is normalized Sentimental score for  depressed vs Non Depressed</a:t>
            </a:r>
          </a:p>
          <a:p>
            <a:pPr algn="l" marL="604532" indent="-302266" lvl="1">
              <a:lnSpc>
                <a:spcPts val="3920"/>
              </a:lnSpc>
              <a:buFont typeface="Arial"/>
              <a:buChar char="•"/>
            </a:pPr>
            <a:r>
              <a:rPr lang="en-US" sz="2800">
                <a:solidFill>
                  <a:srgbClr val="000000"/>
                </a:solidFill>
                <a:latin typeface="Canva Sans"/>
                <a:ea typeface="Canva Sans"/>
                <a:cs typeface="Canva Sans"/>
                <a:sym typeface="Canva Sans"/>
              </a:rPr>
              <a:t>we cannot find any relation between depressed vs non depressed from the above graphs </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D0CCB9"/>
        </a:solidFill>
      </p:bgPr>
    </p:bg>
    <p:spTree>
      <p:nvGrpSpPr>
        <p:cNvPr id="1" name=""/>
        <p:cNvGrpSpPr/>
        <p:nvPr/>
      </p:nvGrpSpPr>
      <p:grpSpPr>
        <a:xfrm>
          <a:off x="0" y="0"/>
          <a:ext cx="0" cy="0"/>
          <a:chOff x="0" y="0"/>
          <a:chExt cx="0" cy="0"/>
        </a:xfrm>
      </p:grpSpPr>
      <p:sp>
        <p:nvSpPr>
          <p:cNvPr name="TextBox 2" id="2"/>
          <p:cNvSpPr txBox="true"/>
          <p:nvPr/>
        </p:nvSpPr>
        <p:spPr>
          <a:xfrm rot="0">
            <a:off x="1028700" y="2454712"/>
            <a:ext cx="16230600" cy="7520939"/>
          </a:xfrm>
          <a:prstGeom prst="rect">
            <a:avLst/>
          </a:prstGeom>
        </p:spPr>
        <p:txBody>
          <a:bodyPr anchor="t" rtlCol="false" tIns="0" lIns="0" bIns="0" rIns="0">
            <a:spAutoFit/>
          </a:bodyPr>
          <a:lstStyle/>
          <a:p>
            <a:pPr algn="just">
              <a:lnSpc>
                <a:spcPts val="3360"/>
              </a:lnSpc>
            </a:pPr>
            <a:r>
              <a:rPr lang="en-US" sz="2400">
                <a:solidFill>
                  <a:srgbClr val="000000"/>
                </a:solidFill>
                <a:latin typeface="Canva Sans"/>
                <a:ea typeface="Canva Sans"/>
                <a:cs typeface="Canva Sans"/>
                <a:sym typeface="Canva Sans"/>
              </a:rPr>
              <a:t>•People in the age group of 18 - 35</a:t>
            </a:r>
          </a:p>
          <a:p>
            <a:pPr algn="just">
              <a:lnSpc>
                <a:spcPts val="3360"/>
              </a:lnSpc>
            </a:pPr>
          </a:p>
          <a:p>
            <a:pPr algn="just">
              <a:lnSpc>
                <a:spcPts val="3360"/>
              </a:lnSpc>
            </a:pPr>
            <a:r>
              <a:rPr lang="en-US" sz="2400">
                <a:solidFill>
                  <a:srgbClr val="000000"/>
                </a:solidFill>
                <a:latin typeface="Canva Sans"/>
                <a:ea typeface="Canva Sans"/>
                <a:cs typeface="Canva Sans"/>
                <a:sym typeface="Canva Sans"/>
              </a:rPr>
              <a:t>•Fluent in Indian English and Malayalam,</a:t>
            </a:r>
          </a:p>
          <a:p>
            <a:pPr algn="just">
              <a:lnSpc>
                <a:spcPts val="3360"/>
              </a:lnSpc>
            </a:pPr>
          </a:p>
          <a:p>
            <a:pPr algn="just">
              <a:lnSpc>
                <a:spcPts val="3360"/>
              </a:lnSpc>
            </a:pPr>
            <a:r>
              <a:rPr lang="en-US" sz="2400">
                <a:solidFill>
                  <a:srgbClr val="000000"/>
                </a:solidFill>
                <a:latin typeface="Canva Sans"/>
                <a:ea typeface="Canva Sans"/>
                <a:cs typeface="Canva Sans"/>
                <a:sym typeface="Canva Sans"/>
              </a:rPr>
              <a:t>• participants were classified into five depression severity categories based on their PHQ-9 score</a:t>
            </a:r>
          </a:p>
          <a:p>
            <a:pPr algn="just">
              <a:lnSpc>
                <a:spcPts val="3360"/>
              </a:lnSpc>
            </a:pPr>
            <a:r>
              <a:rPr lang="en-US" sz="2400">
                <a:solidFill>
                  <a:srgbClr val="000000"/>
                </a:solidFill>
                <a:latin typeface="Canva Sans"/>
                <a:ea typeface="Canva Sans"/>
                <a:cs typeface="Canva Sans"/>
                <a:sym typeface="Canva Sans"/>
              </a:rPr>
              <a:t>        • None: 39 participants </a:t>
            </a:r>
          </a:p>
          <a:p>
            <a:pPr algn="just">
              <a:lnSpc>
                <a:spcPts val="3360"/>
              </a:lnSpc>
            </a:pPr>
            <a:r>
              <a:rPr lang="en-US" sz="2400">
                <a:solidFill>
                  <a:srgbClr val="000000"/>
                </a:solidFill>
                <a:latin typeface="Canva Sans"/>
                <a:ea typeface="Canva Sans"/>
                <a:cs typeface="Canva Sans"/>
                <a:sym typeface="Canva Sans"/>
              </a:rPr>
              <a:t>        • Mild: 63 participants</a:t>
            </a:r>
          </a:p>
          <a:p>
            <a:pPr algn="just">
              <a:lnSpc>
                <a:spcPts val="3360"/>
              </a:lnSpc>
            </a:pPr>
            <a:r>
              <a:rPr lang="en-US" sz="2400">
                <a:solidFill>
                  <a:srgbClr val="000000"/>
                </a:solidFill>
                <a:latin typeface="Canva Sans"/>
                <a:ea typeface="Canva Sans"/>
                <a:cs typeface="Canva Sans"/>
                <a:sym typeface="Canva Sans"/>
              </a:rPr>
              <a:t>        • Moderate: 36 participants</a:t>
            </a:r>
          </a:p>
          <a:p>
            <a:pPr algn="just">
              <a:lnSpc>
                <a:spcPts val="3360"/>
              </a:lnSpc>
            </a:pPr>
            <a:r>
              <a:rPr lang="en-US" sz="2400">
                <a:solidFill>
                  <a:srgbClr val="000000"/>
                </a:solidFill>
                <a:latin typeface="Canva Sans"/>
                <a:ea typeface="Canva Sans"/>
                <a:cs typeface="Canva Sans"/>
                <a:sym typeface="Canva Sans"/>
              </a:rPr>
              <a:t>        • Moderately Severe: 7 participants</a:t>
            </a:r>
          </a:p>
          <a:p>
            <a:pPr algn="just">
              <a:lnSpc>
                <a:spcPts val="3360"/>
              </a:lnSpc>
            </a:pPr>
            <a:r>
              <a:rPr lang="en-US" sz="2400">
                <a:solidFill>
                  <a:srgbClr val="000000"/>
                </a:solidFill>
                <a:latin typeface="Canva Sans"/>
                <a:ea typeface="Canva Sans"/>
                <a:cs typeface="Canva Sans"/>
                <a:sym typeface="Canva Sans"/>
              </a:rPr>
              <a:t>        • Severe: 4 participants</a:t>
            </a:r>
          </a:p>
          <a:p>
            <a:pPr algn="just">
              <a:lnSpc>
                <a:spcPts val="3360"/>
              </a:lnSpc>
            </a:pPr>
          </a:p>
          <a:p>
            <a:pPr algn="just">
              <a:lnSpc>
                <a:spcPts val="3360"/>
              </a:lnSpc>
            </a:pPr>
            <a:r>
              <a:rPr lang="en-US" sz="2400">
                <a:solidFill>
                  <a:srgbClr val="000000"/>
                </a:solidFill>
                <a:latin typeface="Canva Sans"/>
                <a:ea typeface="Canva Sans"/>
                <a:cs typeface="Canva Sans"/>
                <a:sym typeface="Canva Sans"/>
              </a:rPr>
              <a:t>•They have selected 15 words (three from each of the five ANEW categories)</a:t>
            </a:r>
          </a:p>
          <a:p>
            <a:pPr algn="just">
              <a:lnSpc>
                <a:spcPts val="3360"/>
              </a:lnSpc>
            </a:pPr>
          </a:p>
          <a:p>
            <a:pPr algn="just">
              <a:lnSpc>
                <a:spcPts val="3360"/>
              </a:lnSpc>
            </a:pPr>
            <a:r>
              <a:rPr lang="en-US" sz="2400">
                <a:solidFill>
                  <a:srgbClr val="000000"/>
                </a:solidFill>
                <a:latin typeface="Canva Sans"/>
                <a:ea typeface="Canva Sans"/>
                <a:cs typeface="Canva Sans"/>
                <a:sym typeface="Canva Sans"/>
              </a:rPr>
              <a:t>-They has stored the transcript of each audio responses.</a:t>
            </a:r>
          </a:p>
          <a:p>
            <a:pPr algn="just">
              <a:lnSpc>
                <a:spcPts val="3360"/>
              </a:lnSpc>
            </a:pPr>
          </a:p>
          <a:p>
            <a:pPr algn="just">
              <a:lnSpc>
                <a:spcPts val="3360"/>
              </a:lnSpc>
            </a:pPr>
          </a:p>
          <a:p>
            <a:pPr algn="just">
              <a:lnSpc>
                <a:spcPts val="3360"/>
              </a:lnSpc>
            </a:pPr>
          </a:p>
          <a:p>
            <a:pPr algn="just">
              <a:lnSpc>
                <a:spcPts val="3360"/>
              </a:lnSpc>
            </a:pPr>
          </a:p>
        </p:txBody>
      </p:sp>
      <p:sp>
        <p:nvSpPr>
          <p:cNvPr name="TextBox 3" id="3"/>
          <p:cNvSpPr txBox="true"/>
          <p:nvPr/>
        </p:nvSpPr>
        <p:spPr>
          <a:xfrm rot="0">
            <a:off x="0" y="933450"/>
            <a:ext cx="8540151" cy="887095"/>
          </a:xfrm>
          <a:prstGeom prst="rect">
            <a:avLst/>
          </a:prstGeom>
        </p:spPr>
        <p:txBody>
          <a:bodyPr anchor="t" rtlCol="false" tIns="0" lIns="0" bIns="0" rIns="0">
            <a:spAutoFit/>
          </a:bodyPr>
          <a:lstStyle/>
          <a:p>
            <a:pPr algn="ctr">
              <a:lnSpc>
                <a:spcPts val="7279"/>
              </a:lnSpc>
            </a:pPr>
            <a:r>
              <a:rPr lang="en-US" sz="5199" u="sng">
                <a:solidFill>
                  <a:srgbClr val="000000"/>
                </a:solidFill>
                <a:latin typeface="Canva Sans Bold"/>
                <a:ea typeface="Canva Sans Bold"/>
                <a:cs typeface="Canva Sans Bold"/>
                <a:sym typeface="Canva Sans Bold"/>
              </a:rPr>
              <a:t>DATA COLLECTION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D0CCB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52632"/>
            <a:ext cx="7108058" cy="5678885"/>
          </a:xfrm>
          <a:custGeom>
            <a:avLst/>
            <a:gdLst/>
            <a:ahLst/>
            <a:cxnLst/>
            <a:rect r="r" b="b" t="t" l="l"/>
            <a:pathLst>
              <a:path h="5678885" w="7108058">
                <a:moveTo>
                  <a:pt x="0" y="0"/>
                </a:moveTo>
                <a:lnTo>
                  <a:pt x="7108058" y="0"/>
                </a:lnTo>
                <a:lnTo>
                  <a:pt x="7108058" y="5678885"/>
                </a:lnTo>
                <a:lnTo>
                  <a:pt x="0" y="5678885"/>
                </a:lnTo>
                <a:lnTo>
                  <a:pt x="0" y="0"/>
                </a:lnTo>
                <a:close/>
              </a:path>
            </a:pathLst>
          </a:custGeom>
          <a:blipFill>
            <a:blip r:embed="rId2"/>
            <a:stretch>
              <a:fillRect l="0" t="0" r="0" b="0"/>
            </a:stretch>
          </a:blipFill>
        </p:spPr>
      </p:sp>
      <p:sp>
        <p:nvSpPr>
          <p:cNvPr name="Freeform 3" id="3"/>
          <p:cNvSpPr/>
          <p:nvPr/>
        </p:nvSpPr>
        <p:spPr>
          <a:xfrm flipH="false" flipV="false" rot="0">
            <a:off x="8967663" y="1852632"/>
            <a:ext cx="8904086" cy="5678885"/>
          </a:xfrm>
          <a:custGeom>
            <a:avLst/>
            <a:gdLst/>
            <a:ahLst/>
            <a:cxnLst/>
            <a:rect r="r" b="b" t="t" l="l"/>
            <a:pathLst>
              <a:path h="5678885" w="8904086">
                <a:moveTo>
                  <a:pt x="0" y="0"/>
                </a:moveTo>
                <a:lnTo>
                  <a:pt x="8904086" y="0"/>
                </a:lnTo>
                <a:lnTo>
                  <a:pt x="8904086" y="5678885"/>
                </a:lnTo>
                <a:lnTo>
                  <a:pt x="0" y="5678885"/>
                </a:lnTo>
                <a:lnTo>
                  <a:pt x="0" y="0"/>
                </a:lnTo>
                <a:close/>
              </a:path>
            </a:pathLst>
          </a:custGeom>
          <a:blipFill>
            <a:blip r:embed="rId3"/>
            <a:stretch>
              <a:fillRect l="0" t="0" r="0" b="-1618"/>
            </a:stretch>
          </a:blipFill>
        </p:spPr>
      </p:sp>
      <p:sp>
        <p:nvSpPr>
          <p:cNvPr name="TextBox 4" id="4"/>
          <p:cNvSpPr txBox="true"/>
          <p:nvPr/>
        </p:nvSpPr>
        <p:spPr>
          <a:xfrm rot="0">
            <a:off x="2930946" y="742951"/>
            <a:ext cx="12073435" cy="514349"/>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ea typeface="Canva Sans Bold"/>
                <a:cs typeface="Canva Sans Bold"/>
                <a:sym typeface="Canva Sans Bold"/>
              </a:rPr>
              <a:t> NORMALIZED POSITIVE VS NEGATIVE SCORE AND COUNT </a:t>
            </a:r>
          </a:p>
        </p:txBody>
      </p:sp>
      <p:sp>
        <p:nvSpPr>
          <p:cNvPr name="TextBox 5" id="5"/>
          <p:cNvSpPr txBox="true"/>
          <p:nvPr/>
        </p:nvSpPr>
        <p:spPr>
          <a:xfrm rot="0">
            <a:off x="4546580" y="8074442"/>
            <a:ext cx="9194840" cy="976629"/>
          </a:xfrm>
          <a:prstGeom prst="rect">
            <a:avLst/>
          </a:prstGeom>
        </p:spPr>
        <p:txBody>
          <a:bodyPr anchor="t" rtlCol="false" tIns="0" lIns="0" bIns="0" rIns="0">
            <a:spAutoFit/>
          </a:bodyPr>
          <a:lstStyle/>
          <a:p>
            <a:pPr algn="l" marL="604532" indent="-302266" lvl="1">
              <a:lnSpc>
                <a:spcPts val="3920"/>
              </a:lnSpc>
              <a:buFont typeface="Arial"/>
              <a:buChar char="•"/>
            </a:pPr>
            <a:r>
              <a:rPr lang="en-US" sz="2800">
                <a:solidFill>
                  <a:srgbClr val="000000"/>
                </a:solidFill>
                <a:latin typeface="Canva Sans"/>
                <a:ea typeface="Canva Sans"/>
                <a:cs typeface="Canva Sans"/>
                <a:sym typeface="Canva Sans"/>
              </a:rPr>
              <a:t>1st graph is normalized positive vs negative count</a:t>
            </a:r>
          </a:p>
          <a:p>
            <a:pPr algn="l" marL="604532" indent="-302266" lvl="1">
              <a:lnSpc>
                <a:spcPts val="3920"/>
              </a:lnSpc>
              <a:buFont typeface="Arial"/>
              <a:buChar char="•"/>
            </a:pPr>
            <a:r>
              <a:rPr lang="en-US" sz="2800">
                <a:solidFill>
                  <a:srgbClr val="000000"/>
                </a:solidFill>
                <a:latin typeface="Canva Sans"/>
                <a:ea typeface="Canva Sans"/>
                <a:cs typeface="Canva Sans"/>
                <a:sym typeface="Canva Sans"/>
              </a:rPr>
              <a:t>2nd graph is normalized positive vs negative score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D0CCB9"/>
        </a:solidFill>
      </p:bgPr>
    </p:bg>
    <p:spTree>
      <p:nvGrpSpPr>
        <p:cNvPr id="1" name=""/>
        <p:cNvGrpSpPr/>
        <p:nvPr/>
      </p:nvGrpSpPr>
      <p:grpSpPr>
        <a:xfrm>
          <a:off x="0" y="0"/>
          <a:ext cx="0" cy="0"/>
          <a:chOff x="0" y="0"/>
          <a:chExt cx="0" cy="0"/>
        </a:xfrm>
      </p:grpSpPr>
      <p:sp>
        <p:nvSpPr>
          <p:cNvPr name="Freeform 2" id="2"/>
          <p:cNvSpPr/>
          <p:nvPr/>
        </p:nvSpPr>
        <p:spPr>
          <a:xfrm flipH="false" flipV="false" rot="0">
            <a:off x="312583" y="1628607"/>
            <a:ext cx="8831417" cy="4481474"/>
          </a:xfrm>
          <a:custGeom>
            <a:avLst/>
            <a:gdLst/>
            <a:ahLst/>
            <a:cxnLst/>
            <a:rect r="r" b="b" t="t" l="l"/>
            <a:pathLst>
              <a:path h="4481474" w="8831417">
                <a:moveTo>
                  <a:pt x="0" y="0"/>
                </a:moveTo>
                <a:lnTo>
                  <a:pt x="8831417" y="0"/>
                </a:lnTo>
                <a:lnTo>
                  <a:pt x="8831417" y="4481474"/>
                </a:lnTo>
                <a:lnTo>
                  <a:pt x="0" y="4481474"/>
                </a:lnTo>
                <a:lnTo>
                  <a:pt x="0" y="0"/>
                </a:lnTo>
                <a:close/>
              </a:path>
            </a:pathLst>
          </a:custGeom>
          <a:blipFill>
            <a:blip r:embed="rId2"/>
            <a:stretch>
              <a:fillRect l="0" t="0" r="0" b="0"/>
            </a:stretch>
          </a:blipFill>
        </p:spPr>
      </p:sp>
      <p:sp>
        <p:nvSpPr>
          <p:cNvPr name="Freeform 3" id="3"/>
          <p:cNvSpPr/>
          <p:nvPr/>
        </p:nvSpPr>
        <p:spPr>
          <a:xfrm flipH="false" flipV="false" rot="0">
            <a:off x="9506892" y="1693154"/>
            <a:ext cx="8540424" cy="4352380"/>
          </a:xfrm>
          <a:custGeom>
            <a:avLst/>
            <a:gdLst/>
            <a:ahLst/>
            <a:cxnLst/>
            <a:rect r="r" b="b" t="t" l="l"/>
            <a:pathLst>
              <a:path h="4352380" w="8540424">
                <a:moveTo>
                  <a:pt x="0" y="0"/>
                </a:moveTo>
                <a:lnTo>
                  <a:pt x="8540424" y="0"/>
                </a:lnTo>
                <a:lnTo>
                  <a:pt x="8540424" y="4352380"/>
                </a:lnTo>
                <a:lnTo>
                  <a:pt x="0" y="4352380"/>
                </a:lnTo>
                <a:lnTo>
                  <a:pt x="0" y="0"/>
                </a:lnTo>
                <a:close/>
              </a:path>
            </a:pathLst>
          </a:custGeom>
          <a:blipFill>
            <a:blip r:embed="rId3"/>
            <a:stretch>
              <a:fillRect l="0" t="0" r="-2701" b="0"/>
            </a:stretch>
          </a:blipFill>
        </p:spPr>
      </p:sp>
      <p:sp>
        <p:nvSpPr>
          <p:cNvPr name="TextBox 4" id="4"/>
          <p:cNvSpPr txBox="true"/>
          <p:nvPr/>
        </p:nvSpPr>
        <p:spPr>
          <a:xfrm rot="0">
            <a:off x="5048226" y="514351"/>
            <a:ext cx="8191548" cy="514349"/>
          </a:xfrm>
          <a:prstGeom prst="rect">
            <a:avLst/>
          </a:prstGeom>
        </p:spPr>
        <p:txBody>
          <a:bodyPr anchor="t" rtlCol="false" tIns="0" lIns="0" bIns="0" rIns="0">
            <a:spAutoFit/>
          </a:bodyPr>
          <a:lstStyle/>
          <a:p>
            <a:pPr algn="ctr">
              <a:lnSpc>
                <a:spcPts val="4200"/>
              </a:lnSpc>
              <a:spcBef>
                <a:spcPct val="0"/>
              </a:spcBef>
            </a:pPr>
            <a:r>
              <a:rPr lang="en-US" sz="3000" u="sng">
                <a:solidFill>
                  <a:srgbClr val="000000"/>
                </a:solidFill>
                <a:latin typeface="Canva Sans Bold"/>
                <a:ea typeface="Canva Sans Bold"/>
                <a:cs typeface="Canva Sans Bold"/>
                <a:sym typeface="Canva Sans Bold"/>
              </a:rPr>
              <a:t>POSITIVEVS VS NEGATIVE COUNT</a:t>
            </a:r>
          </a:p>
        </p:txBody>
      </p:sp>
      <p:sp>
        <p:nvSpPr>
          <p:cNvPr name="TextBox 5" id="5"/>
          <p:cNvSpPr txBox="true"/>
          <p:nvPr/>
        </p:nvSpPr>
        <p:spPr>
          <a:xfrm rot="0">
            <a:off x="1755181" y="6795771"/>
            <a:ext cx="15503422" cy="2462529"/>
          </a:xfrm>
          <a:prstGeom prst="rect">
            <a:avLst/>
          </a:prstGeom>
        </p:spPr>
        <p:txBody>
          <a:bodyPr anchor="t" rtlCol="false" tIns="0" lIns="0" bIns="0" rIns="0">
            <a:spAutoFit/>
          </a:bodyPr>
          <a:lstStyle/>
          <a:p>
            <a:pPr algn="l" marL="604532" indent="-302266" lvl="1">
              <a:lnSpc>
                <a:spcPts val="3920"/>
              </a:lnSpc>
              <a:buFont typeface="Arial"/>
              <a:buChar char="•"/>
            </a:pPr>
            <a:r>
              <a:rPr lang="en-US" sz="2800">
                <a:solidFill>
                  <a:srgbClr val="000000"/>
                </a:solidFill>
                <a:latin typeface="Canva Sans"/>
                <a:ea typeface="Canva Sans"/>
                <a:cs typeface="Canva Sans"/>
                <a:sym typeface="Canva Sans"/>
              </a:rPr>
              <a:t>1st graph shows the Positive Word and Negative Word  count for all text</a:t>
            </a:r>
          </a:p>
          <a:p>
            <a:pPr algn="l" marL="604532" indent="-302266" lvl="1">
              <a:lnSpc>
                <a:spcPts val="3920"/>
              </a:lnSpc>
              <a:buFont typeface="Arial"/>
              <a:buChar char="•"/>
            </a:pPr>
            <a:r>
              <a:rPr lang="en-US" sz="2800">
                <a:solidFill>
                  <a:srgbClr val="000000"/>
                </a:solidFill>
                <a:latin typeface="Canva Sans"/>
                <a:ea typeface="Canva Sans"/>
                <a:cs typeface="Canva Sans"/>
                <a:sym typeface="Canva Sans"/>
              </a:rPr>
              <a:t>2nd graph shows the Positive Word and Negative Word count for all text using Scatter plot</a:t>
            </a:r>
          </a:p>
          <a:p>
            <a:pPr algn="l" marL="604532" indent="-302266" lvl="1">
              <a:lnSpc>
                <a:spcPts val="3920"/>
              </a:lnSpc>
              <a:buFont typeface="Arial"/>
              <a:buChar char="•"/>
            </a:pPr>
            <a:r>
              <a:rPr lang="en-US" sz="2800">
                <a:solidFill>
                  <a:srgbClr val="000000"/>
                </a:solidFill>
                <a:latin typeface="Canva Sans"/>
                <a:ea typeface="Canva Sans"/>
                <a:cs typeface="Canva Sans"/>
                <a:sym typeface="Canva Sans"/>
              </a:rPr>
              <a:t>we cannot find any relation between depressed vs non depressed from the above graphs </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D0CCB9"/>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3889466" cy="596899"/>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Canva Sans Bold"/>
                <a:ea typeface="Canva Sans Bold"/>
                <a:cs typeface="Canva Sans Bold"/>
                <a:sym typeface="Canva Sans Bold"/>
              </a:rPr>
              <a:t>SENTIWORDNET</a:t>
            </a:r>
          </a:p>
        </p:txBody>
      </p:sp>
      <p:sp>
        <p:nvSpPr>
          <p:cNvPr name="TextBox 3" id="3"/>
          <p:cNvSpPr txBox="true"/>
          <p:nvPr/>
        </p:nvSpPr>
        <p:spPr>
          <a:xfrm rot="0">
            <a:off x="1028700" y="2308984"/>
            <a:ext cx="16240634" cy="4329430"/>
          </a:xfrm>
          <a:prstGeom prst="rect">
            <a:avLst/>
          </a:prstGeom>
        </p:spPr>
        <p:txBody>
          <a:bodyPr anchor="t" rtlCol="false" tIns="0" lIns="0" bIns="0" rIns="0">
            <a:spAutoFit/>
          </a:bodyPr>
          <a:lstStyle/>
          <a:p>
            <a:pPr algn="l" marL="626112" indent="-313056" lvl="1">
              <a:lnSpc>
                <a:spcPts val="4060"/>
              </a:lnSpc>
              <a:buFont typeface="Arial"/>
              <a:buChar char="•"/>
            </a:pPr>
            <a:r>
              <a:rPr lang="en-US" sz="2900">
                <a:solidFill>
                  <a:srgbClr val="000000"/>
                </a:solidFill>
                <a:latin typeface="Canva Sans"/>
                <a:ea typeface="Canva Sans"/>
                <a:cs typeface="Canva Sans"/>
                <a:sym typeface="Canva Sans"/>
              </a:rPr>
              <a:t>SentiWordNet is a lexical resource that assigns sentiment scores to Text. These scores indicate the degree of positivity, negativity associated with the synsets.</a:t>
            </a:r>
          </a:p>
          <a:p>
            <a:pPr algn="l" marL="626112" indent="-313056" lvl="1">
              <a:lnSpc>
                <a:spcPts val="4698"/>
              </a:lnSpc>
              <a:buFont typeface="Arial"/>
              <a:buChar char="•"/>
            </a:pPr>
            <a:r>
              <a:rPr lang="en-US" sz="2900">
                <a:solidFill>
                  <a:srgbClr val="000000"/>
                </a:solidFill>
                <a:latin typeface="Canva Sans"/>
                <a:ea typeface="Canva Sans"/>
                <a:cs typeface="Canva Sans"/>
                <a:sym typeface="Canva Sans"/>
              </a:rPr>
              <a:t>Sentiment Scores: For each synset, SentiWordNet provides three scores:</a:t>
            </a:r>
          </a:p>
          <a:p>
            <a:pPr algn="l">
              <a:lnSpc>
                <a:spcPts val="4698"/>
              </a:lnSpc>
            </a:pPr>
            <a:r>
              <a:rPr lang="en-US" sz="2900">
                <a:solidFill>
                  <a:srgbClr val="000000"/>
                </a:solidFill>
                <a:latin typeface="Canva Sans"/>
                <a:ea typeface="Canva Sans"/>
                <a:cs typeface="Canva Sans"/>
                <a:sym typeface="Canva Sans"/>
              </a:rPr>
              <a:t>             </a:t>
            </a:r>
            <a:r>
              <a:rPr lang="en-US" sz="2900">
                <a:solidFill>
                  <a:srgbClr val="000000"/>
                </a:solidFill>
                <a:latin typeface="Canva Sans"/>
                <a:ea typeface="Canva Sans"/>
                <a:cs typeface="Canva Sans"/>
                <a:sym typeface="Canva Sans"/>
              </a:rPr>
              <a:t>Positive Score: The degree to which the synset expresses positive sentiment.</a:t>
            </a:r>
          </a:p>
          <a:p>
            <a:pPr algn="l">
              <a:lnSpc>
                <a:spcPts val="4698"/>
              </a:lnSpc>
            </a:pPr>
            <a:r>
              <a:rPr lang="en-US" sz="2900">
                <a:solidFill>
                  <a:srgbClr val="000000"/>
                </a:solidFill>
                <a:latin typeface="Canva Sans"/>
                <a:ea typeface="Canva Sans"/>
                <a:cs typeface="Canva Sans"/>
                <a:sym typeface="Canva Sans"/>
              </a:rPr>
              <a:t>             </a:t>
            </a:r>
            <a:r>
              <a:rPr lang="en-US" sz="2900">
                <a:solidFill>
                  <a:srgbClr val="000000"/>
                </a:solidFill>
                <a:latin typeface="Canva Sans"/>
                <a:ea typeface="Canva Sans"/>
                <a:cs typeface="Canva Sans"/>
                <a:sym typeface="Canva Sans"/>
              </a:rPr>
              <a:t>Negative Score: The degree to which the synset expresses negative sentiment.</a:t>
            </a:r>
          </a:p>
          <a:p>
            <a:pPr algn="l" marL="626112" indent="-313056" lvl="1">
              <a:lnSpc>
                <a:spcPts val="4698"/>
              </a:lnSpc>
              <a:buFont typeface="Arial"/>
              <a:buChar char="•"/>
            </a:pPr>
            <a:r>
              <a:rPr lang="en-US" sz="2900">
                <a:solidFill>
                  <a:srgbClr val="000000"/>
                </a:solidFill>
                <a:latin typeface="Canva Sans"/>
                <a:ea typeface="Canva Sans"/>
                <a:cs typeface="Canva Sans"/>
                <a:sym typeface="Canva Sans"/>
              </a:rPr>
              <a:t>Score is from 0 to 1.</a:t>
            </a:r>
          </a:p>
          <a:p>
            <a:pPr algn="l">
              <a:lnSpc>
                <a:spcPts val="3780"/>
              </a:lnSpc>
            </a:pPr>
          </a:p>
          <a:p>
            <a:pPr algn="l">
              <a:lnSpc>
                <a:spcPts val="378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D0CCB9"/>
        </a:solidFill>
      </p:bgPr>
    </p:bg>
    <p:spTree>
      <p:nvGrpSpPr>
        <p:cNvPr id="1" name=""/>
        <p:cNvGrpSpPr/>
        <p:nvPr/>
      </p:nvGrpSpPr>
      <p:grpSpPr>
        <a:xfrm>
          <a:off x="0" y="0"/>
          <a:ext cx="0" cy="0"/>
          <a:chOff x="0" y="0"/>
          <a:chExt cx="0" cy="0"/>
        </a:xfrm>
      </p:grpSpPr>
      <p:sp>
        <p:nvSpPr>
          <p:cNvPr name="Freeform 2" id="2"/>
          <p:cNvSpPr/>
          <p:nvPr/>
        </p:nvSpPr>
        <p:spPr>
          <a:xfrm flipH="false" flipV="false" rot="0">
            <a:off x="617406" y="1686957"/>
            <a:ext cx="7841170" cy="5016515"/>
          </a:xfrm>
          <a:custGeom>
            <a:avLst/>
            <a:gdLst/>
            <a:ahLst/>
            <a:cxnLst/>
            <a:rect r="r" b="b" t="t" l="l"/>
            <a:pathLst>
              <a:path h="5016515" w="7841170">
                <a:moveTo>
                  <a:pt x="0" y="0"/>
                </a:moveTo>
                <a:lnTo>
                  <a:pt x="7841170" y="0"/>
                </a:lnTo>
                <a:lnTo>
                  <a:pt x="7841170" y="5016515"/>
                </a:lnTo>
                <a:lnTo>
                  <a:pt x="0" y="5016515"/>
                </a:lnTo>
                <a:lnTo>
                  <a:pt x="0" y="0"/>
                </a:lnTo>
                <a:close/>
              </a:path>
            </a:pathLst>
          </a:custGeom>
          <a:blipFill>
            <a:blip r:embed="rId2"/>
            <a:stretch>
              <a:fillRect l="0" t="0" r="0" b="0"/>
            </a:stretch>
          </a:blipFill>
        </p:spPr>
      </p:sp>
      <p:sp>
        <p:nvSpPr>
          <p:cNvPr name="Freeform 3" id="3"/>
          <p:cNvSpPr/>
          <p:nvPr/>
        </p:nvSpPr>
        <p:spPr>
          <a:xfrm flipH="false" flipV="false" rot="0">
            <a:off x="9738540" y="1686957"/>
            <a:ext cx="7758631" cy="5016515"/>
          </a:xfrm>
          <a:custGeom>
            <a:avLst/>
            <a:gdLst/>
            <a:ahLst/>
            <a:cxnLst/>
            <a:rect r="r" b="b" t="t" l="l"/>
            <a:pathLst>
              <a:path h="5016515" w="7758631">
                <a:moveTo>
                  <a:pt x="0" y="0"/>
                </a:moveTo>
                <a:lnTo>
                  <a:pt x="7758631" y="0"/>
                </a:lnTo>
                <a:lnTo>
                  <a:pt x="7758631" y="5016515"/>
                </a:lnTo>
                <a:lnTo>
                  <a:pt x="0" y="5016515"/>
                </a:lnTo>
                <a:lnTo>
                  <a:pt x="0" y="0"/>
                </a:lnTo>
                <a:close/>
              </a:path>
            </a:pathLst>
          </a:custGeom>
          <a:blipFill>
            <a:blip r:embed="rId3"/>
            <a:stretch>
              <a:fillRect l="0" t="0" r="0" b="0"/>
            </a:stretch>
          </a:blipFill>
        </p:spPr>
      </p:sp>
      <p:sp>
        <p:nvSpPr>
          <p:cNvPr name="TextBox 4" id="4"/>
          <p:cNvSpPr txBox="true"/>
          <p:nvPr/>
        </p:nvSpPr>
        <p:spPr>
          <a:xfrm rot="0">
            <a:off x="7344370" y="514351"/>
            <a:ext cx="3599259" cy="514349"/>
          </a:xfrm>
          <a:prstGeom prst="rect">
            <a:avLst/>
          </a:prstGeom>
        </p:spPr>
        <p:txBody>
          <a:bodyPr anchor="t" rtlCol="false" tIns="0" lIns="0" bIns="0" rIns="0">
            <a:spAutoFit/>
          </a:bodyPr>
          <a:lstStyle/>
          <a:p>
            <a:pPr algn="ctr">
              <a:lnSpc>
                <a:spcPts val="4200"/>
              </a:lnSpc>
              <a:spcBef>
                <a:spcPct val="0"/>
              </a:spcBef>
            </a:pPr>
            <a:r>
              <a:rPr lang="en-US" sz="3000" u="sng">
                <a:solidFill>
                  <a:srgbClr val="000000"/>
                </a:solidFill>
                <a:latin typeface="Canva Sans Bold"/>
                <a:ea typeface="Canva Sans Bold"/>
                <a:cs typeface="Canva Sans Bold"/>
                <a:sym typeface="Canva Sans Bold"/>
              </a:rPr>
              <a:t>SENTIMENT SCORE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D0CCB9"/>
        </a:solidFill>
      </p:bgPr>
    </p:bg>
    <p:spTree>
      <p:nvGrpSpPr>
        <p:cNvPr id="1" name=""/>
        <p:cNvGrpSpPr/>
        <p:nvPr/>
      </p:nvGrpSpPr>
      <p:grpSpPr>
        <a:xfrm>
          <a:off x="0" y="0"/>
          <a:ext cx="0" cy="0"/>
          <a:chOff x="0" y="0"/>
          <a:chExt cx="0" cy="0"/>
        </a:xfrm>
      </p:grpSpPr>
      <p:sp>
        <p:nvSpPr>
          <p:cNvPr name="Freeform 2" id="2"/>
          <p:cNvSpPr/>
          <p:nvPr/>
        </p:nvSpPr>
        <p:spPr>
          <a:xfrm flipH="false" flipV="false" rot="0">
            <a:off x="288449" y="1880643"/>
            <a:ext cx="11142860" cy="4729789"/>
          </a:xfrm>
          <a:custGeom>
            <a:avLst/>
            <a:gdLst/>
            <a:ahLst/>
            <a:cxnLst/>
            <a:rect r="r" b="b" t="t" l="l"/>
            <a:pathLst>
              <a:path h="4729789" w="11142860">
                <a:moveTo>
                  <a:pt x="0" y="0"/>
                </a:moveTo>
                <a:lnTo>
                  <a:pt x="11142860" y="0"/>
                </a:lnTo>
                <a:lnTo>
                  <a:pt x="11142860" y="4729788"/>
                </a:lnTo>
                <a:lnTo>
                  <a:pt x="0" y="4729788"/>
                </a:lnTo>
                <a:lnTo>
                  <a:pt x="0" y="0"/>
                </a:lnTo>
                <a:close/>
              </a:path>
            </a:pathLst>
          </a:custGeom>
          <a:blipFill>
            <a:blip r:embed="rId2"/>
            <a:stretch>
              <a:fillRect l="0" t="0" r="0" b="0"/>
            </a:stretch>
          </a:blipFill>
        </p:spPr>
      </p:sp>
      <p:sp>
        <p:nvSpPr>
          <p:cNvPr name="Freeform 3" id="3"/>
          <p:cNvSpPr/>
          <p:nvPr/>
        </p:nvSpPr>
        <p:spPr>
          <a:xfrm flipH="false" flipV="false" rot="0">
            <a:off x="11777093" y="1880643"/>
            <a:ext cx="5920108" cy="4729789"/>
          </a:xfrm>
          <a:custGeom>
            <a:avLst/>
            <a:gdLst/>
            <a:ahLst/>
            <a:cxnLst/>
            <a:rect r="r" b="b" t="t" l="l"/>
            <a:pathLst>
              <a:path h="4729789" w="5920108">
                <a:moveTo>
                  <a:pt x="0" y="0"/>
                </a:moveTo>
                <a:lnTo>
                  <a:pt x="5920108" y="0"/>
                </a:lnTo>
                <a:lnTo>
                  <a:pt x="5920108" y="4729788"/>
                </a:lnTo>
                <a:lnTo>
                  <a:pt x="0" y="4729788"/>
                </a:lnTo>
                <a:lnTo>
                  <a:pt x="0" y="0"/>
                </a:lnTo>
                <a:close/>
              </a:path>
            </a:pathLst>
          </a:custGeom>
          <a:blipFill>
            <a:blip r:embed="rId3"/>
            <a:stretch>
              <a:fillRect l="0" t="0" r="0" b="0"/>
            </a:stretch>
          </a:blipFill>
        </p:spPr>
      </p:sp>
      <p:sp>
        <p:nvSpPr>
          <p:cNvPr name="TextBox 4" id="4"/>
          <p:cNvSpPr txBox="true"/>
          <p:nvPr/>
        </p:nvSpPr>
        <p:spPr>
          <a:xfrm rot="0">
            <a:off x="5597783" y="971550"/>
            <a:ext cx="7092434" cy="514349"/>
          </a:xfrm>
          <a:prstGeom prst="rect">
            <a:avLst/>
          </a:prstGeom>
        </p:spPr>
        <p:txBody>
          <a:bodyPr anchor="t" rtlCol="false" tIns="0" lIns="0" bIns="0" rIns="0">
            <a:spAutoFit/>
          </a:bodyPr>
          <a:lstStyle/>
          <a:p>
            <a:pPr algn="ctr">
              <a:lnSpc>
                <a:spcPts val="4200"/>
              </a:lnSpc>
              <a:spcBef>
                <a:spcPct val="0"/>
              </a:spcBef>
            </a:pPr>
            <a:r>
              <a:rPr lang="en-US" sz="3000" u="sng">
                <a:solidFill>
                  <a:srgbClr val="000000"/>
                </a:solidFill>
                <a:latin typeface="Canva Sans Bold"/>
                <a:ea typeface="Canva Sans Bold"/>
                <a:cs typeface="Canva Sans Bold"/>
                <a:sym typeface="Canva Sans Bold"/>
              </a:rPr>
              <a:t>POSITIVE VS NEGATIVE WORD COUNT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D0CCB9"/>
        </a:solidFill>
      </p:bgPr>
    </p:bg>
    <p:spTree>
      <p:nvGrpSpPr>
        <p:cNvPr id="1" name=""/>
        <p:cNvGrpSpPr/>
        <p:nvPr/>
      </p:nvGrpSpPr>
      <p:grpSpPr>
        <a:xfrm>
          <a:off x="0" y="0"/>
          <a:ext cx="0" cy="0"/>
          <a:chOff x="0" y="0"/>
          <a:chExt cx="0" cy="0"/>
        </a:xfrm>
      </p:grpSpPr>
      <p:sp>
        <p:nvSpPr>
          <p:cNvPr name="Freeform 2" id="2"/>
          <p:cNvSpPr/>
          <p:nvPr/>
        </p:nvSpPr>
        <p:spPr>
          <a:xfrm flipH="false" flipV="false" rot="0">
            <a:off x="163273" y="1405718"/>
            <a:ext cx="8862507" cy="5072371"/>
          </a:xfrm>
          <a:custGeom>
            <a:avLst/>
            <a:gdLst/>
            <a:ahLst/>
            <a:cxnLst/>
            <a:rect r="r" b="b" t="t" l="l"/>
            <a:pathLst>
              <a:path h="5072371" w="8862507">
                <a:moveTo>
                  <a:pt x="0" y="0"/>
                </a:moveTo>
                <a:lnTo>
                  <a:pt x="8862507" y="0"/>
                </a:lnTo>
                <a:lnTo>
                  <a:pt x="8862507" y="5072371"/>
                </a:lnTo>
                <a:lnTo>
                  <a:pt x="0" y="5072371"/>
                </a:lnTo>
                <a:lnTo>
                  <a:pt x="0" y="0"/>
                </a:lnTo>
                <a:close/>
              </a:path>
            </a:pathLst>
          </a:custGeom>
          <a:blipFill>
            <a:blip r:embed="rId2"/>
            <a:stretch>
              <a:fillRect l="0" t="0" r="0" b="0"/>
            </a:stretch>
          </a:blipFill>
        </p:spPr>
      </p:sp>
      <p:sp>
        <p:nvSpPr>
          <p:cNvPr name="Freeform 3" id="3"/>
          <p:cNvSpPr/>
          <p:nvPr/>
        </p:nvSpPr>
        <p:spPr>
          <a:xfrm flipH="false" flipV="false" rot="0">
            <a:off x="9402970" y="1399880"/>
            <a:ext cx="8512457" cy="5078210"/>
          </a:xfrm>
          <a:custGeom>
            <a:avLst/>
            <a:gdLst/>
            <a:ahLst/>
            <a:cxnLst/>
            <a:rect r="r" b="b" t="t" l="l"/>
            <a:pathLst>
              <a:path h="5078210" w="8512457">
                <a:moveTo>
                  <a:pt x="0" y="0"/>
                </a:moveTo>
                <a:lnTo>
                  <a:pt x="8512457" y="0"/>
                </a:lnTo>
                <a:lnTo>
                  <a:pt x="8512457" y="5078209"/>
                </a:lnTo>
                <a:lnTo>
                  <a:pt x="0" y="5078209"/>
                </a:lnTo>
                <a:lnTo>
                  <a:pt x="0" y="0"/>
                </a:lnTo>
                <a:close/>
              </a:path>
            </a:pathLst>
          </a:custGeom>
          <a:blipFill>
            <a:blip r:embed="rId3"/>
            <a:stretch>
              <a:fillRect l="0" t="0" r="0" b="0"/>
            </a:stretch>
          </a:blipFill>
        </p:spPr>
      </p:sp>
      <p:sp>
        <p:nvSpPr>
          <p:cNvPr name="TextBox 4" id="4"/>
          <p:cNvSpPr txBox="true"/>
          <p:nvPr/>
        </p:nvSpPr>
        <p:spPr>
          <a:xfrm rot="0">
            <a:off x="5048226" y="514351"/>
            <a:ext cx="8191548" cy="514349"/>
          </a:xfrm>
          <a:prstGeom prst="rect">
            <a:avLst/>
          </a:prstGeom>
        </p:spPr>
        <p:txBody>
          <a:bodyPr anchor="t" rtlCol="false" tIns="0" lIns="0" bIns="0" rIns="0">
            <a:spAutoFit/>
          </a:bodyPr>
          <a:lstStyle/>
          <a:p>
            <a:pPr algn="ctr">
              <a:lnSpc>
                <a:spcPts val="4200"/>
              </a:lnSpc>
              <a:spcBef>
                <a:spcPct val="0"/>
              </a:spcBef>
            </a:pPr>
            <a:r>
              <a:rPr lang="en-US" sz="3000" u="sng">
                <a:solidFill>
                  <a:srgbClr val="000000"/>
                </a:solidFill>
                <a:latin typeface="Canva Sans Bold"/>
                <a:ea typeface="Canva Sans Bold"/>
                <a:cs typeface="Canva Sans Bold"/>
                <a:sym typeface="Canva Sans Bold"/>
              </a:rPr>
              <a:t>POSITIVE VS NEGATIVE SCORE</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D0CCB9"/>
        </a:solidFill>
      </p:bgPr>
    </p:bg>
    <p:spTree>
      <p:nvGrpSpPr>
        <p:cNvPr id="1" name=""/>
        <p:cNvGrpSpPr/>
        <p:nvPr/>
      </p:nvGrpSpPr>
      <p:grpSpPr>
        <a:xfrm>
          <a:off x="0" y="0"/>
          <a:ext cx="0" cy="0"/>
          <a:chOff x="0" y="0"/>
          <a:chExt cx="0" cy="0"/>
        </a:xfrm>
      </p:grpSpPr>
      <p:sp>
        <p:nvSpPr>
          <p:cNvPr name="TextBox 2" id="2"/>
          <p:cNvSpPr txBox="true"/>
          <p:nvPr/>
        </p:nvSpPr>
        <p:spPr>
          <a:xfrm rot="0">
            <a:off x="7633454" y="696913"/>
            <a:ext cx="3021092" cy="596899"/>
          </a:xfrm>
          <a:prstGeom prst="rect">
            <a:avLst/>
          </a:prstGeom>
        </p:spPr>
        <p:txBody>
          <a:bodyPr anchor="t" rtlCol="false" tIns="0" lIns="0" bIns="0" rIns="0">
            <a:spAutoFit/>
          </a:bodyPr>
          <a:lstStyle/>
          <a:p>
            <a:pPr algn="ctr">
              <a:lnSpc>
                <a:spcPts val="4900"/>
              </a:lnSpc>
              <a:spcBef>
                <a:spcPct val="0"/>
              </a:spcBef>
            </a:pPr>
            <a:r>
              <a:rPr lang="en-US" sz="3500" u="sng">
                <a:solidFill>
                  <a:srgbClr val="000000"/>
                </a:solidFill>
                <a:latin typeface="Canva Sans Bold"/>
                <a:ea typeface="Canva Sans Bold"/>
                <a:cs typeface="Canva Sans Bold"/>
                <a:sym typeface="Canva Sans Bold"/>
              </a:rPr>
              <a:t>CONCLUSION</a:t>
            </a:r>
          </a:p>
        </p:txBody>
      </p:sp>
      <p:sp>
        <p:nvSpPr>
          <p:cNvPr name="TextBox 3" id="3"/>
          <p:cNvSpPr txBox="true"/>
          <p:nvPr/>
        </p:nvSpPr>
        <p:spPr>
          <a:xfrm rot="0">
            <a:off x="770014" y="2150110"/>
            <a:ext cx="16747972" cy="5929629"/>
          </a:xfrm>
          <a:prstGeom prst="rect">
            <a:avLst/>
          </a:prstGeom>
        </p:spPr>
        <p:txBody>
          <a:bodyPr anchor="t" rtlCol="false" tIns="0" lIns="0" bIns="0" rIns="0">
            <a:spAutoFit/>
          </a:bodyPr>
          <a:lstStyle/>
          <a:p>
            <a:pPr algn="l" marL="604532" indent="-302266" lvl="1">
              <a:lnSpc>
                <a:spcPts val="3920"/>
              </a:lnSpc>
              <a:buFont typeface="Arial"/>
              <a:buChar char="•"/>
            </a:pPr>
            <a:r>
              <a:rPr lang="en-US" sz="2800">
                <a:solidFill>
                  <a:srgbClr val="000000"/>
                </a:solidFill>
                <a:latin typeface="Canva Sans"/>
                <a:ea typeface="Canva Sans"/>
                <a:cs typeface="Canva Sans"/>
                <a:sym typeface="Canva Sans"/>
              </a:rPr>
              <a:t>Overlap in Positive Language: Both depressed and non-depressed individuals use positive words, indicating that the presence of positive language alone is not a definitive indicator of emotional state.</a:t>
            </a:r>
          </a:p>
          <a:p>
            <a:pPr algn="l" marL="604532" indent="-302266" lvl="1">
              <a:lnSpc>
                <a:spcPts val="3920"/>
              </a:lnSpc>
              <a:buFont typeface="Arial"/>
              <a:buChar char="•"/>
            </a:pPr>
            <a:r>
              <a:rPr lang="en-US" sz="2800">
                <a:solidFill>
                  <a:srgbClr val="000000"/>
                </a:solidFill>
                <a:latin typeface="Canva Sans"/>
                <a:ea typeface="Canva Sans"/>
                <a:cs typeface="Canva Sans"/>
                <a:sym typeface="Canva Sans"/>
              </a:rPr>
              <a:t> Depressed individuals exhibit a heightened level of emotional expression, particularly in their use of emotionally charged words. This increased expressiveness may manifest as both positive and negative emotional content, highlighting the complexity of emotional communication in depression.</a:t>
            </a:r>
          </a:p>
          <a:p>
            <a:pPr algn="l" marL="604532" indent="-302266" lvl="1">
              <a:lnSpc>
                <a:spcPts val="3920"/>
              </a:lnSpc>
              <a:buFont typeface="Arial"/>
              <a:buChar char="•"/>
            </a:pPr>
            <a:r>
              <a:rPr lang="en-US" sz="2800">
                <a:solidFill>
                  <a:srgbClr val="000000"/>
                </a:solidFill>
                <a:latin typeface="Canva Sans"/>
                <a:ea typeface="Canva Sans"/>
                <a:cs typeface="Canva Sans"/>
                <a:sym typeface="Canva Sans"/>
              </a:rPr>
              <a:t>Our dataset, which includes a fixed set of 15 words for analysis, may not fully capture the nuanced emotional expressions of individuals. There is a possibility that depressed individuals might conceal their true emotions, leading to inaccuracies in identifying definitive positive and negative words.</a:t>
            </a:r>
          </a:p>
          <a:p>
            <a:pPr algn="l">
              <a:lnSpc>
                <a:spcPts val="3920"/>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TextBox 2" id="2"/>
          <p:cNvSpPr txBox="true"/>
          <p:nvPr/>
        </p:nvSpPr>
        <p:spPr>
          <a:xfrm rot="0">
            <a:off x="3717908" y="5076040"/>
            <a:ext cx="10852184" cy="2851690"/>
          </a:xfrm>
          <a:prstGeom prst="rect">
            <a:avLst/>
          </a:prstGeom>
        </p:spPr>
        <p:txBody>
          <a:bodyPr anchor="t" rtlCol="false" tIns="0" lIns="0" bIns="0" rIns="0">
            <a:spAutoFit/>
          </a:bodyPr>
          <a:lstStyle/>
          <a:p>
            <a:pPr algn="ctr">
              <a:lnSpc>
                <a:spcPts val="11021"/>
              </a:lnSpc>
            </a:pPr>
            <a:r>
              <a:rPr lang="en-US" sz="11021" spc="-440">
                <a:solidFill>
                  <a:srgbClr val="303030"/>
                </a:solidFill>
                <a:latin typeface="Tex Gyre Termes"/>
                <a:ea typeface="Tex Gyre Termes"/>
                <a:cs typeface="Tex Gyre Termes"/>
                <a:sym typeface="Tex Gyre Termes"/>
              </a:rPr>
              <a:t>Thank</a:t>
            </a:r>
          </a:p>
          <a:p>
            <a:pPr algn="ctr">
              <a:lnSpc>
                <a:spcPts val="11021"/>
              </a:lnSpc>
            </a:pPr>
            <a:r>
              <a:rPr lang="en-US" sz="11021" spc="-440">
                <a:solidFill>
                  <a:srgbClr val="303030"/>
                </a:solidFill>
                <a:latin typeface="Tex Gyre Termes"/>
                <a:ea typeface="Tex Gyre Termes"/>
                <a:cs typeface="Tex Gyre Termes"/>
                <a:sym typeface="Tex Gyre Termes"/>
              </a:rPr>
              <a:t>You</a:t>
            </a:r>
          </a:p>
        </p:txBody>
      </p:sp>
      <p:sp>
        <p:nvSpPr>
          <p:cNvPr name="Freeform 3" id="3"/>
          <p:cNvSpPr/>
          <p:nvPr/>
        </p:nvSpPr>
        <p:spPr>
          <a:xfrm flipH="false" flipV="false" rot="0">
            <a:off x="3179626" y="-7741305"/>
            <a:ext cx="11928749" cy="11885371"/>
          </a:xfrm>
          <a:custGeom>
            <a:avLst/>
            <a:gdLst/>
            <a:ahLst/>
            <a:cxnLst/>
            <a:rect r="r" b="b" t="t" l="l"/>
            <a:pathLst>
              <a:path h="11885371" w="11928749">
                <a:moveTo>
                  <a:pt x="0" y="0"/>
                </a:moveTo>
                <a:lnTo>
                  <a:pt x="11928748" y="0"/>
                </a:lnTo>
                <a:lnTo>
                  <a:pt x="11928748" y="11885371"/>
                </a:lnTo>
                <a:lnTo>
                  <a:pt x="0" y="11885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p:cSld>
    <p:bg>
      <p:bgPr>
        <a:solidFill>
          <a:srgbClr val="D0CCB9"/>
        </a:solidFill>
      </p:bgPr>
    </p:bg>
    <p:spTree>
      <p:nvGrpSpPr>
        <p:cNvPr id="1" name=""/>
        <p:cNvGrpSpPr/>
        <p:nvPr/>
      </p:nvGrpSpPr>
      <p:grpSpPr>
        <a:xfrm>
          <a:off x="0" y="0"/>
          <a:ext cx="0" cy="0"/>
          <a:chOff x="0" y="0"/>
          <a:chExt cx="0" cy="0"/>
        </a:xfrm>
      </p:grpSpPr>
      <p:sp>
        <p:nvSpPr>
          <p:cNvPr name="TextBox 2" id="2"/>
          <p:cNvSpPr txBox="true"/>
          <p:nvPr/>
        </p:nvSpPr>
        <p:spPr>
          <a:xfrm rot="0">
            <a:off x="0" y="1072365"/>
            <a:ext cx="10179170" cy="887095"/>
          </a:xfrm>
          <a:prstGeom prst="rect">
            <a:avLst/>
          </a:prstGeom>
        </p:spPr>
        <p:txBody>
          <a:bodyPr anchor="t" rtlCol="false" tIns="0" lIns="0" bIns="0" rIns="0">
            <a:spAutoFit/>
          </a:bodyPr>
          <a:lstStyle/>
          <a:p>
            <a:pPr algn="ctr">
              <a:lnSpc>
                <a:spcPts val="7279"/>
              </a:lnSpc>
            </a:pPr>
            <a:r>
              <a:rPr lang="en-US" sz="5199" u="sng">
                <a:solidFill>
                  <a:srgbClr val="000000"/>
                </a:solidFill>
                <a:latin typeface="Canva Sans Bold"/>
                <a:ea typeface="Canva Sans Bold"/>
                <a:cs typeface="Canva Sans Bold"/>
                <a:sym typeface="Canva Sans Bold"/>
              </a:rPr>
              <a:t>TASK FOR PARTCIPANTS                                                           </a:t>
            </a:r>
          </a:p>
        </p:txBody>
      </p:sp>
      <p:sp>
        <p:nvSpPr>
          <p:cNvPr name="TextBox 3" id="3"/>
          <p:cNvSpPr txBox="true"/>
          <p:nvPr/>
        </p:nvSpPr>
        <p:spPr>
          <a:xfrm rot="0">
            <a:off x="1172983" y="2284954"/>
            <a:ext cx="16086317" cy="7401914"/>
          </a:xfrm>
          <a:prstGeom prst="rect">
            <a:avLst/>
          </a:prstGeom>
        </p:spPr>
        <p:txBody>
          <a:bodyPr anchor="t" rtlCol="false" tIns="0" lIns="0" bIns="0" rIns="0">
            <a:spAutoFit/>
          </a:bodyPr>
          <a:lstStyle/>
          <a:p>
            <a:pPr algn="l">
              <a:lnSpc>
                <a:spcPts val="3095"/>
              </a:lnSpc>
            </a:pPr>
            <a:r>
              <a:rPr lang="en-US" sz="2211">
                <a:solidFill>
                  <a:srgbClr val="000000"/>
                </a:solidFill>
                <a:latin typeface="Canva Sans"/>
                <a:ea typeface="Canva Sans"/>
                <a:cs typeface="Canva Sans"/>
                <a:sym typeface="Canva Sans"/>
              </a:rPr>
              <a:t>1) Affective Rating Task</a:t>
            </a:r>
          </a:p>
          <a:p>
            <a:pPr algn="l">
              <a:lnSpc>
                <a:spcPts val="3095"/>
              </a:lnSpc>
            </a:pPr>
          </a:p>
          <a:p>
            <a:pPr algn="l">
              <a:lnSpc>
                <a:spcPts val="3095"/>
              </a:lnSpc>
            </a:pPr>
            <a:r>
              <a:rPr lang="en-US" sz="2211">
                <a:solidFill>
                  <a:srgbClr val="000000"/>
                </a:solidFill>
                <a:latin typeface="Canva Sans"/>
                <a:ea typeface="Canva Sans"/>
                <a:cs typeface="Canva Sans"/>
                <a:sym typeface="Canva Sans"/>
              </a:rPr>
              <a:t>           Participants viewed each word and rated their valence and arousal 9 point Likert scale </a:t>
            </a:r>
          </a:p>
          <a:p>
            <a:pPr algn="l">
              <a:lnSpc>
                <a:spcPts val="3095"/>
              </a:lnSpc>
            </a:pPr>
            <a:r>
              <a:rPr lang="en-US" sz="2211">
                <a:solidFill>
                  <a:srgbClr val="000000"/>
                </a:solidFill>
                <a:latin typeface="Canva Sans"/>
                <a:ea typeface="Canva Sans"/>
                <a:cs typeface="Canva Sans"/>
                <a:sym typeface="Canva Sans"/>
              </a:rPr>
              <a:t>           The SAM scale served as a visual aid for self reported valence and arousal ratings</a:t>
            </a:r>
          </a:p>
          <a:p>
            <a:pPr algn="l">
              <a:lnSpc>
                <a:spcPts val="3095"/>
              </a:lnSpc>
            </a:pPr>
          </a:p>
          <a:p>
            <a:pPr algn="l">
              <a:lnSpc>
                <a:spcPts val="3095"/>
              </a:lnSpc>
            </a:pPr>
            <a:r>
              <a:rPr lang="en-US" sz="2211">
                <a:solidFill>
                  <a:srgbClr val="000000"/>
                </a:solidFill>
                <a:latin typeface="Canva Sans"/>
                <a:ea typeface="Canva Sans"/>
                <a:cs typeface="Canva Sans"/>
                <a:sym typeface="Canva Sans"/>
              </a:rPr>
              <a:t>2)</a:t>
            </a:r>
            <a:r>
              <a:rPr lang="en-US" sz="2211">
                <a:solidFill>
                  <a:srgbClr val="000000"/>
                </a:solidFill>
                <a:latin typeface="Canva Sans"/>
                <a:ea typeface="Canva Sans"/>
                <a:cs typeface="Canva Sans"/>
                <a:sym typeface="Canva Sans"/>
              </a:rPr>
              <a:t>Property Generation Task</a:t>
            </a:r>
          </a:p>
          <a:p>
            <a:pPr algn="l">
              <a:lnSpc>
                <a:spcPts val="3095"/>
              </a:lnSpc>
            </a:pPr>
          </a:p>
          <a:p>
            <a:pPr algn="l">
              <a:lnSpc>
                <a:spcPts val="3095"/>
              </a:lnSpc>
            </a:pPr>
            <a:r>
              <a:rPr lang="en-US" sz="2211">
                <a:solidFill>
                  <a:srgbClr val="000000"/>
                </a:solidFill>
                <a:latin typeface="Canva Sans"/>
                <a:ea typeface="Canva Sans"/>
                <a:cs typeface="Canva Sans"/>
                <a:sym typeface="Canva Sans"/>
              </a:rPr>
              <a:t>            Participants verbally de scribed their thoughts, feelings, and memories evoked by each word</a:t>
            </a:r>
          </a:p>
          <a:p>
            <a:pPr algn="l">
              <a:lnSpc>
                <a:spcPts val="3095"/>
              </a:lnSpc>
            </a:pPr>
            <a:r>
              <a:rPr lang="en-US" sz="2211">
                <a:solidFill>
                  <a:srgbClr val="000000"/>
                </a:solidFill>
                <a:latin typeface="Canva Sans"/>
                <a:ea typeface="Canva Sans"/>
                <a:cs typeface="Canva Sans"/>
                <a:sym typeface="Canva Sans"/>
              </a:rPr>
              <a:t>            for a minimum of 20 seconds. They were presented with 15 such words. They were instructed</a:t>
            </a:r>
          </a:p>
          <a:p>
            <a:pPr algn="l">
              <a:lnSpc>
                <a:spcPts val="3095"/>
              </a:lnSpc>
            </a:pPr>
            <a:r>
              <a:rPr lang="en-US" sz="2211">
                <a:solidFill>
                  <a:srgbClr val="000000"/>
                </a:solidFill>
                <a:latin typeface="Canva Sans"/>
                <a:ea typeface="Canva Sans"/>
                <a:cs typeface="Canva Sans"/>
                <a:sym typeface="Canva Sans"/>
              </a:rPr>
              <a:t>            to avoid single words, phrases, or definitions, Before the experiment, participants received an</a:t>
            </a:r>
          </a:p>
          <a:p>
            <a:pPr algn="l">
              <a:lnSpc>
                <a:spcPts val="3095"/>
              </a:lnSpc>
            </a:pPr>
            <a:r>
              <a:rPr lang="en-US" sz="2211">
                <a:solidFill>
                  <a:srgbClr val="000000"/>
                </a:solidFill>
                <a:latin typeface="Canva Sans"/>
                <a:ea typeface="Canva Sans"/>
                <a:cs typeface="Canva Sans"/>
                <a:sym typeface="Canva Sans"/>
              </a:rPr>
              <a:t>            example word and spoken response to familiarize them with the task</a:t>
            </a:r>
          </a:p>
          <a:p>
            <a:pPr algn="l">
              <a:lnSpc>
                <a:spcPts val="3095"/>
              </a:lnSpc>
            </a:pPr>
          </a:p>
          <a:p>
            <a:pPr algn="l">
              <a:lnSpc>
                <a:spcPts val="3095"/>
              </a:lnSpc>
            </a:pPr>
            <a:r>
              <a:rPr lang="en-US" sz="2211">
                <a:solidFill>
                  <a:srgbClr val="000000"/>
                </a:solidFill>
                <a:latin typeface="Canva Sans"/>
                <a:ea typeface="Canva Sans"/>
                <a:cs typeface="Canva Sans"/>
                <a:sym typeface="Canva Sans"/>
              </a:rPr>
              <a:t>3)M</a:t>
            </a:r>
            <a:r>
              <a:rPr lang="en-US" sz="2211">
                <a:solidFill>
                  <a:srgbClr val="000000"/>
                </a:solidFill>
                <a:latin typeface="Canva Sans"/>
                <a:ea typeface="Canva Sans"/>
                <a:cs typeface="Canva Sans"/>
                <a:sym typeface="Canva Sans"/>
              </a:rPr>
              <a:t>ental Health Survey</a:t>
            </a:r>
          </a:p>
          <a:p>
            <a:pPr algn="l">
              <a:lnSpc>
                <a:spcPts val="3095"/>
              </a:lnSpc>
            </a:pPr>
          </a:p>
          <a:p>
            <a:pPr algn="l">
              <a:lnSpc>
                <a:spcPts val="3095"/>
              </a:lnSpc>
            </a:pPr>
            <a:r>
              <a:rPr lang="en-US" sz="2211">
                <a:solidFill>
                  <a:srgbClr val="000000"/>
                </a:solidFill>
                <a:latin typeface="Canva Sans"/>
                <a:ea typeface="Canva Sans"/>
                <a:cs typeface="Canva Sans"/>
                <a:sym typeface="Canva Sans"/>
              </a:rPr>
              <a:t>            Participants completed the Patient Health Questionnaire (PHQ-9). Participants read each</a:t>
            </a:r>
          </a:p>
          <a:p>
            <a:pPr algn="l">
              <a:lnSpc>
                <a:spcPts val="3095"/>
              </a:lnSpc>
            </a:pPr>
            <a:r>
              <a:rPr lang="en-US" sz="2211">
                <a:solidFill>
                  <a:srgbClr val="000000"/>
                </a:solidFill>
                <a:latin typeface="Canva Sans"/>
                <a:ea typeface="Canva Sans"/>
                <a:cs typeface="Canva Sans"/>
                <a:sym typeface="Canva Sans"/>
              </a:rPr>
              <a:t>            statement and selected the response that best described their current state of mind. The</a:t>
            </a:r>
          </a:p>
          <a:p>
            <a:pPr algn="l">
              <a:lnSpc>
                <a:spcPts val="3095"/>
              </a:lnSpc>
            </a:pPr>
            <a:r>
              <a:rPr lang="en-US" sz="2211">
                <a:solidFill>
                  <a:srgbClr val="000000"/>
                </a:solidFill>
                <a:latin typeface="Canva Sans"/>
                <a:ea typeface="Canva Sans"/>
                <a:cs typeface="Canva Sans"/>
                <a:sym typeface="Canva Sans"/>
              </a:rPr>
              <a:t>            PHQ-9 score was obtained by summing the ratings of its 9 items (0-3 scale). </a:t>
            </a:r>
          </a:p>
          <a:p>
            <a:pPr algn="l">
              <a:lnSpc>
                <a:spcPts val="3095"/>
              </a:lnSpc>
            </a:pPr>
          </a:p>
          <a:p>
            <a:pPr algn="l">
              <a:lnSpc>
                <a:spcPts val="3095"/>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D0CCB9"/>
        </a:solidFill>
      </p:bgPr>
    </p:bg>
    <p:spTree>
      <p:nvGrpSpPr>
        <p:cNvPr id="1" name=""/>
        <p:cNvGrpSpPr/>
        <p:nvPr/>
      </p:nvGrpSpPr>
      <p:grpSpPr>
        <a:xfrm>
          <a:off x="0" y="0"/>
          <a:ext cx="0" cy="0"/>
          <a:chOff x="0" y="0"/>
          <a:chExt cx="0" cy="0"/>
        </a:xfrm>
      </p:grpSpPr>
      <p:sp>
        <p:nvSpPr>
          <p:cNvPr name="TextBox 2" id="2"/>
          <p:cNvSpPr txBox="true"/>
          <p:nvPr/>
        </p:nvSpPr>
        <p:spPr>
          <a:xfrm rot="0">
            <a:off x="0" y="933450"/>
            <a:ext cx="14709220" cy="887095"/>
          </a:xfrm>
          <a:prstGeom prst="rect">
            <a:avLst/>
          </a:prstGeom>
        </p:spPr>
        <p:txBody>
          <a:bodyPr anchor="t" rtlCol="false" tIns="0" lIns="0" bIns="0" rIns="0">
            <a:spAutoFit/>
          </a:bodyPr>
          <a:lstStyle/>
          <a:p>
            <a:pPr algn="ctr">
              <a:lnSpc>
                <a:spcPts val="7279"/>
              </a:lnSpc>
            </a:pPr>
            <a:r>
              <a:rPr lang="en-US" sz="5199" u="sng">
                <a:solidFill>
                  <a:srgbClr val="000000"/>
                </a:solidFill>
                <a:latin typeface="Canva Sans Bold"/>
                <a:ea typeface="Canva Sans Bold"/>
                <a:cs typeface="Canva Sans Bold"/>
                <a:sym typeface="Canva Sans Bold"/>
              </a:rPr>
              <a:t>DEPRESSION DETECTION FROM TEXT                            </a:t>
            </a:r>
          </a:p>
        </p:txBody>
      </p:sp>
      <p:sp>
        <p:nvSpPr>
          <p:cNvPr name="TextBox 3" id="3"/>
          <p:cNvSpPr txBox="true"/>
          <p:nvPr/>
        </p:nvSpPr>
        <p:spPr>
          <a:xfrm rot="0">
            <a:off x="1261856" y="1734820"/>
            <a:ext cx="16224497" cy="13863447"/>
          </a:xfrm>
          <a:prstGeom prst="rect">
            <a:avLst/>
          </a:prstGeom>
        </p:spPr>
        <p:txBody>
          <a:bodyPr anchor="t" rtlCol="false" tIns="0" lIns="0" bIns="0" rIns="0">
            <a:spAutoFit/>
          </a:bodyPr>
          <a:lstStyle/>
          <a:p>
            <a:pPr algn="l">
              <a:lnSpc>
                <a:spcPts val="4228"/>
              </a:lnSpc>
            </a:pPr>
          </a:p>
          <a:p>
            <a:pPr algn="l" marL="604523" indent="-302261" lvl="1">
              <a:lnSpc>
                <a:spcPts val="4228"/>
              </a:lnSpc>
              <a:buFont typeface="Arial"/>
              <a:buChar char="•"/>
            </a:pPr>
            <a:r>
              <a:rPr lang="en-US" sz="2800" spc="89">
                <a:solidFill>
                  <a:srgbClr val="000000"/>
                </a:solidFill>
                <a:latin typeface="Canva Sans Bold"/>
                <a:ea typeface="Canva Sans Bold"/>
                <a:cs typeface="Canva Sans Bold"/>
                <a:sym typeface="Canva Sans Bold"/>
              </a:rPr>
              <a:t>Hypothesis:</a:t>
            </a:r>
            <a:r>
              <a:rPr lang="en-US" sz="2800" spc="89">
                <a:solidFill>
                  <a:srgbClr val="000000"/>
                </a:solidFill>
                <a:latin typeface="Canva Sans"/>
                <a:ea typeface="Canva Sans"/>
                <a:cs typeface="Canva Sans"/>
                <a:sym typeface="Canva Sans"/>
              </a:rPr>
              <a:t> Non-depressed individuals use more positive words in their text responses, while depressed individuals tend to use more negative words. Therefore, analyzing sentiment scores and word counts can help distinguish between these two groups.</a:t>
            </a:r>
          </a:p>
          <a:p>
            <a:pPr algn="l">
              <a:lnSpc>
                <a:spcPts val="3920"/>
              </a:lnSpc>
            </a:pPr>
          </a:p>
          <a:p>
            <a:pPr algn="l">
              <a:lnSpc>
                <a:spcPts val="3920"/>
              </a:lnSpc>
            </a:pPr>
          </a:p>
          <a:p>
            <a:pPr algn="l">
              <a:lnSpc>
                <a:spcPts val="3920"/>
              </a:lnSpc>
            </a:pPr>
          </a:p>
          <a:p>
            <a:pPr algn="l" marL="604523" indent="-302261" lvl="1">
              <a:lnSpc>
                <a:spcPts val="3920"/>
              </a:lnSpc>
              <a:buFont typeface="Arial"/>
              <a:buChar char="•"/>
            </a:pPr>
            <a:r>
              <a:rPr lang="en-US" sz="2800">
                <a:solidFill>
                  <a:srgbClr val="000000"/>
                </a:solidFill>
                <a:latin typeface="Canva Sans Bold"/>
                <a:ea typeface="Canva Sans Bold"/>
                <a:cs typeface="Canva Sans Bold"/>
                <a:sym typeface="Canva Sans Bold"/>
              </a:rPr>
              <a:t>Objectives:</a:t>
            </a:r>
          </a:p>
          <a:p>
            <a:pPr algn="l">
              <a:lnSpc>
                <a:spcPts val="4508"/>
              </a:lnSpc>
            </a:pPr>
            <a:r>
              <a:rPr lang="en-US" sz="2800">
                <a:solidFill>
                  <a:srgbClr val="000000"/>
                </a:solidFill>
                <a:latin typeface="Canva Sans Bold"/>
                <a:ea typeface="Canva Sans Bold"/>
                <a:cs typeface="Canva Sans Bold"/>
                <a:sym typeface="Canva Sans Bold"/>
              </a:rPr>
              <a:t>           -</a:t>
            </a:r>
            <a:r>
              <a:rPr lang="en-US" sz="2800">
                <a:solidFill>
                  <a:srgbClr val="000000"/>
                </a:solidFill>
                <a:latin typeface="Canva Sans"/>
                <a:ea typeface="Canva Sans"/>
                <a:cs typeface="Canva Sans"/>
                <a:sym typeface="Canva Sans"/>
              </a:rPr>
              <a:t>Determine positive and negative sentiment scores for each text response. </a:t>
            </a:r>
          </a:p>
          <a:p>
            <a:pPr algn="l">
              <a:lnSpc>
                <a:spcPts val="4508"/>
              </a:lnSpc>
            </a:pPr>
            <a:r>
              <a:rPr lang="en-US" sz="2800">
                <a:solidFill>
                  <a:srgbClr val="000000"/>
                </a:solidFill>
                <a:latin typeface="Canva Sans"/>
                <a:ea typeface="Canva Sans"/>
                <a:cs typeface="Canva Sans"/>
                <a:sym typeface="Canva Sans"/>
              </a:rPr>
              <a:t>          -Count the occurrences of positive and negative emotion words in each response.</a:t>
            </a:r>
          </a:p>
          <a:p>
            <a:pPr algn="l">
              <a:lnSpc>
                <a:spcPts val="4508"/>
              </a:lnSpc>
            </a:pPr>
            <a:r>
              <a:rPr lang="en-US" sz="2800">
                <a:solidFill>
                  <a:srgbClr val="000000"/>
                </a:solidFill>
                <a:latin typeface="Canva Sans"/>
                <a:ea typeface="Canva Sans"/>
                <a:cs typeface="Canva Sans"/>
                <a:sym typeface="Canva Sans"/>
              </a:rPr>
              <a:t>          -Compare sentiment scores and word counts between non-depressed and</a:t>
            </a:r>
          </a:p>
          <a:p>
            <a:pPr algn="l">
              <a:lnSpc>
                <a:spcPts val="4508"/>
              </a:lnSpc>
            </a:pPr>
            <a:r>
              <a:rPr lang="en-US" sz="2800">
                <a:solidFill>
                  <a:srgbClr val="000000"/>
                </a:solidFill>
                <a:latin typeface="Canva Sans"/>
                <a:ea typeface="Canva Sans"/>
                <a:cs typeface="Canva Sans"/>
                <a:sym typeface="Canva Sans"/>
              </a:rPr>
              <a:t>            depressed individuals.</a:t>
            </a:r>
          </a:p>
          <a:p>
            <a:pPr algn="l">
              <a:lnSpc>
                <a:spcPts val="3920"/>
              </a:lnSpc>
            </a:pPr>
          </a:p>
          <a:p>
            <a:pPr algn="l">
              <a:lnSpc>
                <a:spcPts val="3920"/>
              </a:lnSpc>
            </a:pPr>
          </a:p>
          <a:p>
            <a:pPr algn="l">
              <a:lnSpc>
                <a:spcPts val="3920"/>
              </a:lnSpc>
            </a:pPr>
          </a:p>
          <a:p>
            <a:pPr algn="l">
              <a:lnSpc>
                <a:spcPts val="3920"/>
              </a:lnSpc>
            </a:pPr>
          </a:p>
          <a:p>
            <a:pPr algn="l">
              <a:lnSpc>
                <a:spcPts val="3920"/>
              </a:lnSpc>
            </a:pPr>
          </a:p>
          <a:p>
            <a:pPr algn="l" marL="1209045" indent="-403015" lvl="2">
              <a:lnSpc>
                <a:spcPts val="3920"/>
              </a:lnSpc>
              <a:buFont typeface="Arial"/>
              <a:buChar char="⚬"/>
            </a:pPr>
          </a:p>
          <a:p>
            <a:pPr algn="l">
              <a:lnSpc>
                <a:spcPts val="3920"/>
              </a:lnSpc>
            </a:pPr>
          </a:p>
          <a:p>
            <a:pPr algn="l">
              <a:lnSpc>
                <a:spcPts val="3920"/>
              </a:lnSpc>
            </a:pPr>
          </a:p>
          <a:p>
            <a:pPr algn="l">
              <a:lnSpc>
                <a:spcPts val="3920"/>
              </a:lnSpc>
            </a:pPr>
          </a:p>
          <a:p>
            <a:pPr algn="l">
              <a:lnSpc>
                <a:spcPts val="3920"/>
              </a:lnSpc>
            </a:pPr>
          </a:p>
          <a:p>
            <a:pPr algn="l" marL="604523" indent="-302261" lvl="1">
              <a:lnSpc>
                <a:spcPts val="3920"/>
              </a:lnSpc>
              <a:buFont typeface="Arial"/>
              <a:buChar char="•"/>
            </a:pPr>
            <a:r>
              <a:rPr lang="en-US" sz="2800">
                <a:solidFill>
                  <a:srgbClr val="000000"/>
                </a:solidFill>
                <a:latin typeface="Canva Sans"/>
                <a:ea typeface="Canva Sans"/>
                <a:cs typeface="Canva Sans"/>
                <a:sym typeface="Canva Sans"/>
              </a:rPr>
              <a:t>To assess emotional variability in text from audio, categorize words into HVHA and LVLA groups and analyze their frequency and context. Depressed individuals often show less variability in emotional expressions, with frequent low-arousal words suggesting reduced emotional range and possible depression</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D0CCB9"/>
        </a:solidFill>
      </p:bgPr>
    </p:bg>
    <p:spTree>
      <p:nvGrpSpPr>
        <p:cNvPr id="1" name=""/>
        <p:cNvGrpSpPr/>
        <p:nvPr/>
      </p:nvGrpSpPr>
      <p:grpSpPr>
        <a:xfrm>
          <a:off x="0" y="0"/>
          <a:ext cx="0" cy="0"/>
          <a:chOff x="0" y="0"/>
          <a:chExt cx="0" cy="0"/>
        </a:xfrm>
      </p:grpSpPr>
      <p:sp>
        <p:nvSpPr>
          <p:cNvPr name="TextBox 2" id="2"/>
          <p:cNvSpPr txBox="true"/>
          <p:nvPr/>
        </p:nvSpPr>
        <p:spPr>
          <a:xfrm rot="0">
            <a:off x="1028700" y="933450"/>
            <a:ext cx="2257068" cy="887095"/>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Canva Sans Bold"/>
                <a:ea typeface="Canva Sans Bold"/>
                <a:cs typeface="Canva Sans Bold"/>
                <a:sym typeface="Canva Sans Bold"/>
              </a:rPr>
              <a:t>VEDAR</a:t>
            </a:r>
          </a:p>
        </p:txBody>
      </p:sp>
      <p:sp>
        <p:nvSpPr>
          <p:cNvPr name="TextBox 3" id="3"/>
          <p:cNvSpPr txBox="true"/>
          <p:nvPr/>
        </p:nvSpPr>
        <p:spPr>
          <a:xfrm rot="0">
            <a:off x="1028700" y="2219481"/>
            <a:ext cx="15582066" cy="6374443"/>
          </a:xfrm>
          <a:prstGeom prst="rect">
            <a:avLst/>
          </a:prstGeom>
        </p:spPr>
        <p:txBody>
          <a:bodyPr anchor="t" rtlCol="false" tIns="0" lIns="0" bIns="0" rIns="0">
            <a:spAutoFit/>
          </a:bodyPr>
          <a:lstStyle/>
          <a:p>
            <a:pPr algn="l" marL="634697" indent="-317349" lvl="1">
              <a:lnSpc>
                <a:spcPts val="4644"/>
              </a:lnSpc>
              <a:buFont typeface="Arial"/>
              <a:buChar char="•"/>
            </a:pPr>
            <a:r>
              <a:rPr lang="en-US" sz="2939">
                <a:solidFill>
                  <a:srgbClr val="000000"/>
                </a:solidFill>
                <a:latin typeface="Canva Sans"/>
                <a:ea typeface="Canva Sans"/>
                <a:cs typeface="Canva Sans"/>
                <a:sym typeface="Canva Sans"/>
              </a:rPr>
              <a:t> VADER (Valence Aware Dictionary and Sentiment Reasoner) is used for analyzing sentiment in text, determining how positive, negative, or neutral the text is.</a:t>
            </a:r>
          </a:p>
          <a:p>
            <a:pPr algn="l">
              <a:lnSpc>
                <a:spcPts val="2435"/>
              </a:lnSpc>
            </a:pPr>
          </a:p>
          <a:p>
            <a:pPr algn="l">
              <a:lnSpc>
                <a:spcPts val="2435"/>
              </a:lnSpc>
            </a:pPr>
          </a:p>
          <a:p>
            <a:pPr algn="l">
              <a:lnSpc>
                <a:spcPts val="4115"/>
              </a:lnSpc>
            </a:pPr>
          </a:p>
          <a:p>
            <a:pPr algn="l" marL="634697" indent="-317349" lvl="1">
              <a:lnSpc>
                <a:spcPts val="4115"/>
              </a:lnSpc>
              <a:buFont typeface="Arial"/>
              <a:buChar char="•"/>
            </a:pPr>
            <a:r>
              <a:rPr lang="en-US" sz="2939">
                <a:solidFill>
                  <a:srgbClr val="000000"/>
                </a:solidFill>
                <a:latin typeface="Canva Sans"/>
                <a:ea typeface="Canva Sans"/>
                <a:cs typeface="Canva Sans"/>
                <a:sym typeface="Canva Sans"/>
              </a:rPr>
              <a:t>VADER provides sentiment scores from -1 (most negative) to +1 (most positive), allowing you to gauge the emotional tone of the text.</a:t>
            </a:r>
          </a:p>
          <a:p>
            <a:pPr algn="l">
              <a:lnSpc>
                <a:spcPts val="2435"/>
              </a:lnSpc>
            </a:pPr>
          </a:p>
          <a:p>
            <a:pPr algn="l">
              <a:lnSpc>
                <a:spcPts val="2435"/>
              </a:lnSpc>
            </a:pPr>
          </a:p>
          <a:p>
            <a:pPr algn="l">
              <a:lnSpc>
                <a:spcPts val="2435"/>
              </a:lnSpc>
            </a:pPr>
          </a:p>
          <a:p>
            <a:pPr algn="l">
              <a:lnSpc>
                <a:spcPts val="2435"/>
              </a:lnSpc>
            </a:pPr>
          </a:p>
          <a:p>
            <a:pPr algn="l" marL="751248" indent="-250416" lvl="2">
              <a:lnSpc>
                <a:spcPts val="2435"/>
              </a:lnSpc>
              <a:buFont typeface="Arial"/>
              <a:buChar char="⚬"/>
            </a:pPr>
          </a:p>
          <a:p>
            <a:pPr algn="l">
              <a:lnSpc>
                <a:spcPts val="2435"/>
              </a:lnSpc>
            </a:pPr>
          </a:p>
          <a:p>
            <a:pPr algn="l">
              <a:lnSpc>
                <a:spcPts val="2435"/>
              </a:lnSpc>
            </a:pPr>
          </a:p>
          <a:p>
            <a:pPr algn="l">
              <a:lnSpc>
                <a:spcPts val="2435"/>
              </a:lnSpc>
            </a:pPr>
          </a:p>
          <a:p>
            <a:pPr algn="l">
              <a:lnSpc>
                <a:spcPts val="2435"/>
              </a:lnSpc>
            </a:pPr>
          </a:p>
          <a:p>
            <a:pPr algn="l">
              <a:lnSpc>
                <a:spcPts val="243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0CCB9"/>
        </a:solidFill>
      </p:bgPr>
    </p:bg>
    <p:spTree>
      <p:nvGrpSpPr>
        <p:cNvPr id="1" name=""/>
        <p:cNvGrpSpPr/>
        <p:nvPr/>
      </p:nvGrpSpPr>
      <p:grpSpPr>
        <a:xfrm>
          <a:off x="0" y="0"/>
          <a:ext cx="0" cy="0"/>
          <a:chOff x="0" y="0"/>
          <a:chExt cx="0" cy="0"/>
        </a:xfrm>
      </p:grpSpPr>
      <p:sp>
        <p:nvSpPr>
          <p:cNvPr name="Freeform 2" id="2"/>
          <p:cNvSpPr/>
          <p:nvPr/>
        </p:nvSpPr>
        <p:spPr>
          <a:xfrm flipH="false" flipV="false" rot="0">
            <a:off x="236530" y="1913413"/>
            <a:ext cx="8706257" cy="5668329"/>
          </a:xfrm>
          <a:custGeom>
            <a:avLst/>
            <a:gdLst/>
            <a:ahLst/>
            <a:cxnLst/>
            <a:rect r="r" b="b" t="t" l="l"/>
            <a:pathLst>
              <a:path h="5668329" w="8706257">
                <a:moveTo>
                  <a:pt x="0" y="0"/>
                </a:moveTo>
                <a:lnTo>
                  <a:pt x="8706257" y="0"/>
                </a:lnTo>
                <a:lnTo>
                  <a:pt x="8706257" y="5668329"/>
                </a:lnTo>
                <a:lnTo>
                  <a:pt x="0" y="5668329"/>
                </a:lnTo>
                <a:lnTo>
                  <a:pt x="0" y="0"/>
                </a:lnTo>
                <a:close/>
              </a:path>
            </a:pathLst>
          </a:custGeom>
          <a:blipFill>
            <a:blip r:embed="rId2"/>
            <a:stretch>
              <a:fillRect l="0" t="0" r="0" b="0"/>
            </a:stretch>
          </a:blipFill>
        </p:spPr>
      </p:sp>
      <p:sp>
        <p:nvSpPr>
          <p:cNvPr name="TextBox 3" id="3"/>
          <p:cNvSpPr txBox="true"/>
          <p:nvPr/>
        </p:nvSpPr>
        <p:spPr>
          <a:xfrm rot="0">
            <a:off x="178850" y="7676209"/>
            <a:ext cx="8833322" cy="2369820"/>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000000"/>
                </a:solidFill>
                <a:latin typeface="Canva Sans"/>
                <a:ea typeface="Canva Sans"/>
                <a:cs typeface="Canva Sans"/>
                <a:sym typeface="Canva Sans"/>
              </a:rPr>
              <a:t>They have already conducted phq 9 test between the every participant.</a:t>
            </a:r>
          </a:p>
          <a:p>
            <a:pPr algn="l" marL="582933" indent="-291467" lvl="1">
              <a:lnSpc>
                <a:spcPts val="3780"/>
              </a:lnSpc>
              <a:buFont typeface="Arial"/>
              <a:buChar char="•"/>
            </a:pPr>
            <a:r>
              <a:rPr lang="en-US" sz="2700">
                <a:solidFill>
                  <a:srgbClr val="000000"/>
                </a:solidFill>
                <a:latin typeface="Canva Sans"/>
                <a:ea typeface="Canva Sans"/>
                <a:cs typeface="Canva Sans"/>
                <a:sym typeface="Canva Sans"/>
              </a:rPr>
              <a:t>5 Categories based on phq 9</a:t>
            </a:r>
          </a:p>
          <a:p>
            <a:pPr algn="l" marL="582933" indent="-291467" lvl="1">
              <a:lnSpc>
                <a:spcPts val="3780"/>
              </a:lnSpc>
              <a:buFont typeface="Arial"/>
              <a:buChar char="•"/>
            </a:pPr>
            <a:r>
              <a:rPr lang="en-US" sz="2700">
                <a:solidFill>
                  <a:srgbClr val="000000"/>
                </a:solidFill>
                <a:latin typeface="Canva Sans"/>
                <a:ea typeface="Canva Sans"/>
                <a:cs typeface="Canva Sans"/>
                <a:sym typeface="Canva Sans"/>
              </a:rPr>
              <a:t>We have taken the average that is by </a:t>
            </a:r>
          </a:p>
          <a:p>
            <a:pPr algn="ctr">
              <a:lnSpc>
                <a:spcPts val="3780"/>
              </a:lnSpc>
            </a:pPr>
            <a:r>
              <a:rPr lang="en-US" sz="2700">
                <a:solidFill>
                  <a:srgbClr val="000000"/>
                </a:solidFill>
                <a:latin typeface="Canva Sans"/>
                <a:ea typeface="Canva Sans"/>
                <a:cs typeface="Canva Sans"/>
                <a:sym typeface="Canva Sans"/>
              </a:rPr>
              <a:t>        </a:t>
            </a:r>
            <a:r>
              <a:rPr lang="en-US" sz="2700">
                <a:solidFill>
                  <a:srgbClr val="000000"/>
                </a:solidFill>
                <a:latin typeface="Canva Sans"/>
                <a:ea typeface="Canva Sans"/>
                <a:cs typeface="Canva Sans"/>
                <a:sym typeface="Canva Sans"/>
              </a:rPr>
              <a:t>sum of 15 sentence scores of each person/15</a:t>
            </a:r>
          </a:p>
        </p:txBody>
      </p:sp>
      <p:sp>
        <p:nvSpPr>
          <p:cNvPr name="Freeform 4" id="4"/>
          <p:cNvSpPr/>
          <p:nvPr/>
        </p:nvSpPr>
        <p:spPr>
          <a:xfrm flipH="false" flipV="false" rot="0">
            <a:off x="9363165" y="1997200"/>
            <a:ext cx="8504457" cy="5500755"/>
          </a:xfrm>
          <a:custGeom>
            <a:avLst/>
            <a:gdLst/>
            <a:ahLst/>
            <a:cxnLst/>
            <a:rect r="r" b="b" t="t" l="l"/>
            <a:pathLst>
              <a:path h="5500755" w="8504457">
                <a:moveTo>
                  <a:pt x="0" y="0"/>
                </a:moveTo>
                <a:lnTo>
                  <a:pt x="8504457" y="0"/>
                </a:lnTo>
                <a:lnTo>
                  <a:pt x="8504457" y="5500755"/>
                </a:lnTo>
                <a:lnTo>
                  <a:pt x="0" y="5500755"/>
                </a:lnTo>
                <a:lnTo>
                  <a:pt x="0" y="0"/>
                </a:lnTo>
                <a:close/>
              </a:path>
            </a:pathLst>
          </a:custGeom>
          <a:blipFill>
            <a:blip r:embed="rId3"/>
            <a:stretch>
              <a:fillRect l="0" t="0" r="0" b="0"/>
            </a:stretch>
          </a:blipFill>
        </p:spPr>
      </p:sp>
      <p:sp>
        <p:nvSpPr>
          <p:cNvPr name="TextBox 5" id="5"/>
          <p:cNvSpPr txBox="true"/>
          <p:nvPr/>
        </p:nvSpPr>
        <p:spPr>
          <a:xfrm rot="0">
            <a:off x="1394613" y="706438"/>
            <a:ext cx="7031832" cy="1047749"/>
          </a:xfrm>
          <a:prstGeom prst="rect">
            <a:avLst/>
          </a:prstGeom>
        </p:spPr>
        <p:txBody>
          <a:bodyPr anchor="t" rtlCol="false" tIns="0" lIns="0" bIns="0" rIns="0">
            <a:spAutoFit/>
          </a:bodyPr>
          <a:lstStyle/>
          <a:p>
            <a:pPr algn="ctr">
              <a:lnSpc>
                <a:spcPts val="4200"/>
              </a:lnSpc>
            </a:pPr>
            <a:r>
              <a:rPr lang="en-US" sz="3000" u="sng">
                <a:solidFill>
                  <a:srgbClr val="000000"/>
                </a:solidFill>
                <a:latin typeface="Canva Sans Bold"/>
                <a:ea typeface="Canva Sans Bold"/>
                <a:cs typeface="Canva Sans Bold"/>
                <a:sym typeface="Canva Sans Bold"/>
              </a:rPr>
              <a:t>AVG SENTIMENT SCORE-5 CATEGORY</a:t>
            </a:r>
          </a:p>
          <a:p>
            <a:pPr algn="ctr">
              <a:lnSpc>
                <a:spcPts val="4200"/>
              </a:lnSpc>
              <a:spcBef>
                <a:spcPct val="0"/>
              </a:spcBef>
            </a:pPr>
          </a:p>
        </p:txBody>
      </p:sp>
      <p:sp>
        <p:nvSpPr>
          <p:cNvPr name="TextBox 6" id="6"/>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7" id="7"/>
          <p:cNvSpPr txBox="true"/>
          <p:nvPr/>
        </p:nvSpPr>
        <p:spPr>
          <a:xfrm rot="0">
            <a:off x="8942787" y="706438"/>
            <a:ext cx="9345213" cy="1581149"/>
          </a:xfrm>
          <a:prstGeom prst="rect">
            <a:avLst/>
          </a:prstGeom>
        </p:spPr>
        <p:txBody>
          <a:bodyPr anchor="t" rtlCol="false" tIns="0" lIns="0" bIns="0" rIns="0">
            <a:spAutoFit/>
          </a:bodyPr>
          <a:lstStyle/>
          <a:p>
            <a:pPr algn="ctr">
              <a:lnSpc>
                <a:spcPts val="4200"/>
              </a:lnSpc>
            </a:pPr>
            <a:r>
              <a:rPr lang="en-US" sz="3000" u="sng">
                <a:solidFill>
                  <a:srgbClr val="000000"/>
                </a:solidFill>
                <a:latin typeface="Canva Sans Bold"/>
                <a:ea typeface="Canva Sans Bold"/>
                <a:cs typeface="Canva Sans Bold"/>
                <a:sym typeface="Canva Sans Bold"/>
              </a:rPr>
              <a:t>KDE FOR AVERAGED DEPREESED AND NON DEPPRESSED</a:t>
            </a:r>
          </a:p>
          <a:p>
            <a:pPr algn="ctr">
              <a:lnSpc>
                <a:spcPts val="4200"/>
              </a:lnSpc>
              <a:spcBef>
                <a:spcPct val="0"/>
              </a:spcBef>
            </a:pPr>
          </a:p>
        </p:txBody>
      </p:sp>
      <p:sp>
        <p:nvSpPr>
          <p:cNvPr name="TextBox 8" id="8"/>
          <p:cNvSpPr txBox="true"/>
          <p:nvPr/>
        </p:nvSpPr>
        <p:spPr>
          <a:xfrm rot="0">
            <a:off x="9363165" y="7676209"/>
            <a:ext cx="8691113" cy="1417320"/>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000000"/>
                </a:solidFill>
                <a:latin typeface="Canva Sans"/>
                <a:ea typeface="Canva Sans"/>
                <a:cs typeface="Canva Sans"/>
                <a:sym typeface="Canva Sans"/>
              </a:rPr>
              <a:t>Averaged sentiment score</a:t>
            </a:r>
          </a:p>
          <a:p>
            <a:pPr algn="l" marL="582933" indent="-291467" lvl="1">
              <a:lnSpc>
                <a:spcPts val="3780"/>
              </a:lnSpc>
              <a:buFont typeface="Arial"/>
              <a:buChar char="•"/>
            </a:pPr>
            <a:r>
              <a:rPr lang="en-US" sz="2700">
                <a:solidFill>
                  <a:srgbClr val="000000"/>
                </a:solidFill>
                <a:latin typeface="Canva Sans"/>
                <a:ea typeface="Canva Sans"/>
                <a:cs typeface="Canva Sans"/>
                <a:sym typeface="Canva Sans"/>
              </a:rPr>
              <a:t>C</a:t>
            </a:r>
            <a:r>
              <a:rPr lang="en-US" sz="2700">
                <a:solidFill>
                  <a:srgbClr val="000000"/>
                </a:solidFill>
                <a:latin typeface="Canva Sans"/>
                <a:ea typeface="Canva Sans"/>
                <a:cs typeface="Canva Sans"/>
                <a:sym typeface="Canva Sans"/>
              </a:rPr>
              <a:t>lassified into 2 categories depressed and non depressed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0CCB9"/>
        </a:solidFill>
      </p:bgPr>
    </p:bg>
    <p:spTree>
      <p:nvGrpSpPr>
        <p:cNvPr id="1" name=""/>
        <p:cNvGrpSpPr/>
        <p:nvPr/>
      </p:nvGrpSpPr>
      <p:grpSpPr>
        <a:xfrm>
          <a:off x="0" y="0"/>
          <a:ext cx="0" cy="0"/>
          <a:chOff x="0" y="0"/>
          <a:chExt cx="0" cy="0"/>
        </a:xfrm>
      </p:grpSpPr>
      <p:sp>
        <p:nvSpPr>
          <p:cNvPr name="Freeform 2" id="2"/>
          <p:cNvSpPr/>
          <p:nvPr/>
        </p:nvSpPr>
        <p:spPr>
          <a:xfrm flipH="false" flipV="false" rot="0">
            <a:off x="619919" y="2239962"/>
            <a:ext cx="8726828" cy="5335722"/>
          </a:xfrm>
          <a:custGeom>
            <a:avLst/>
            <a:gdLst/>
            <a:ahLst/>
            <a:cxnLst/>
            <a:rect r="r" b="b" t="t" l="l"/>
            <a:pathLst>
              <a:path h="5335722" w="8726828">
                <a:moveTo>
                  <a:pt x="0" y="0"/>
                </a:moveTo>
                <a:lnTo>
                  <a:pt x="8726828" y="0"/>
                </a:lnTo>
                <a:lnTo>
                  <a:pt x="8726828" y="5335723"/>
                </a:lnTo>
                <a:lnTo>
                  <a:pt x="0" y="5335723"/>
                </a:lnTo>
                <a:lnTo>
                  <a:pt x="0" y="0"/>
                </a:lnTo>
                <a:close/>
              </a:path>
            </a:pathLst>
          </a:custGeom>
          <a:blipFill>
            <a:blip r:embed="rId2"/>
            <a:stretch>
              <a:fillRect l="0" t="0" r="0" b="0"/>
            </a:stretch>
          </a:blipFill>
        </p:spPr>
      </p:sp>
      <p:sp>
        <p:nvSpPr>
          <p:cNvPr name="TextBox 3" id="3"/>
          <p:cNvSpPr txBox="true"/>
          <p:nvPr/>
        </p:nvSpPr>
        <p:spPr>
          <a:xfrm rot="0">
            <a:off x="9346747" y="2182812"/>
            <a:ext cx="8833322" cy="6656070"/>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000000"/>
                </a:solidFill>
                <a:latin typeface="Canva Sans"/>
                <a:ea typeface="Canva Sans"/>
                <a:cs typeface="Canva Sans"/>
                <a:sym typeface="Canva Sans"/>
              </a:rPr>
              <a:t>Both groups have two main peaks, suggesting two common sentiment ranges for each group.</a:t>
            </a:r>
          </a:p>
          <a:p>
            <a:pPr algn="l" marL="582933" indent="-291467" lvl="1">
              <a:lnSpc>
                <a:spcPts val="3780"/>
              </a:lnSpc>
              <a:buFont typeface="Arial"/>
              <a:buChar char="•"/>
            </a:pPr>
            <a:r>
              <a:rPr lang="en-US" sz="2700">
                <a:solidFill>
                  <a:srgbClr val="000000"/>
                </a:solidFill>
                <a:latin typeface="Canva Sans"/>
                <a:ea typeface="Canva Sans"/>
                <a:cs typeface="Canva Sans"/>
                <a:sym typeface="Canva Sans"/>
              </a:rPr>
              <a:t>The depressed group (red) has a higher peak around 1.0, indicating more instances of moderately positive sentiment compared to the non-depressed group.</a:t>
            </a:r>
          </a:p>
          <a:p>
            <a:pPr algn="l" marL="582933" indent="-291467" lvl="1">
              <a:lnSpc>
                <a:spcPts val="3780"/>
              </a:lnSpc>
              <a:buFont typeface="Arial"/>
              <a:buChar char="•"/>
            </a:pPr>
            <a:r>
              <a:rPr lang="en-US" sz="2700">
                <a:solidFill>
                  <a:srgbClr val="000000"/>
                </a:solidFill>
                <a:latin typeface="Canva Sans"/>
                <a:ea typeface="Canva Sans"/>
                <a:cs typeface="Canva Sans"/>
                <a:sym typeface="Canva Sans"/>
              </a:rPr>
              <a:t>The non-depressed group (blue) has a slightly higher and wider distribution in the middle range (around 0), suggesting more neutral or mixed sentiments.</a:t>
            </a:r>
          </a:p>
          <a:p>
            <a:pPr algn="l" marL="582933" indent="-291467" lvl="1">
              <a:lnSpc>
                <a:spcPts val="3780"/>
              </a:lnSpc>
              <a:buFont typeface="Arial"/>
              <a:buChar char="•"/>
            </a:pPr>
            <a:r>
              <a:rPr lang="en-US" sz="2700">
                <a:solidFill>
                  <a:srgbClr val="000000"/>
                </a:solidFill>
                <a:latin typeface="Canva Sans"/>
                <a:ea typeface="Canva Sans"/>
                <a:cs typeface="Canva Sans"/>
                <a:sym typeface="Canva Sans"/>
              </a:rPr>
              <a:t>Both groups have a smaller peak around -1.0, representing negative sentiments, but this peak is slightly higher for the depressed group.</a:t>
            </a:r>
          </a:p>
          <a:p>
            <a:pPr algn="l">
              <a:lnSpc>
                <a:spcPts val="3780"/>
              </a:lnSpc>
            </a:pPr>
          </a:p>
        </p:txBody>
      </p:sp>
      <p:sp>
        <p:nvSpPr>
          <p:cNvPr name="TextBox 4" id="4"/>
          <p:cNvSpPr txBox="true"/>
          <p:nvPr/>
        </p:nvSpPr>
        <p:spPr>
          <a:xfrm rot="0">
            <a:off x="619919" y="155610"/>
            <a:ext cx="17668081" cy="1579811"/>
          </a:xfrm>
          <a:prstGeom prst="rect">
            <a:avLst/>
          </a:prstGeom>
        </p:spPr>
        <p:txBody>
          <a:bodyPr anchor="t" rtlCol="false" tIns="0" lIns="0" bIns="0" rIns="0">
            <a:spAutoFit/>
          </a:bodyPr>
          <a:lstStyle/>
          <a:p>
            <a:pPr algn="ctr">
              <a:lnSpc>
                <a:spcPts val="4273"/>
              </a:lnSpc>
            </a:pPr>
            <a:r>
              <a:rPr lang="en-US" sz="3052" u="sng">
                <a:solidFill>
                  <a:srgbClr val="000000"/>
                </a:solidFill>
                <a:latin typeface="Canva Sans Bold"/>
                <a:ea typeface="Canva Sans Bold"/>
                <a:cs typeface="Canva Sans Bold"/>
                <a:sym typeface="Canva Sans Bold"/>
              </a:rPr>
              <a:t>KDE FOR DEPRESSED AND NON-DEPRESSED GROUP FOR EVERY SENTENCE SENTIMENT SCORE</a:t>
            </a:r>
          </a:p>
          <a:p>
            <a:pPr algn="ctr">
              <a:lnSpc>
                <a:spcPts val="4273"/>
              </a:lnSpc>
              <a:spcBef>
                <a:spcPct val="0"/>
              </a:spcBef>
            </a:pPr>
          </a:p>
        </p:txBody>
      </p:sp>
      <p:sp>
        <p:nvSpPr>
          <p:cNvPr name="TextBox 5" id="5"/>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0CCB9"/>
        </a:solidFill>
      </p:bgPr>
    </p:bg>
    <p:spTree>
      <p:nvGrpSpPr>
        <p:cNvPr id="1" name=""/>
        <p:cNvGrpSpPr/>
        <p:nvPr/>
      </p:nvGrpSpPr>
      <p:grpSpPr>
        <a:xfrm>
          <a:off x="0" y="0"/>
          <a:ext cx="0" cy="0"/>
          <a:chOff x="0" y="0"/>
          <a:chExt cx="0" cy="0"/>
        </a:xfrm>
      </p:grpSpPr>
      <p:sp>
        <p:nvSpPr>
          <p:cNvPr name="Freeform 2" id="2"/>
          <p:cNvSpPr/>
          <p:nvPr/>
        </p:nvSpPr>
        <p:spPr>
          <a:xfrm flipH="false" flipV="false" rot="0">
            <a:off x="619987" y="1445067"/>
            <a:ext cx="7888722" cy="5102492"/>
          </a:xfrm>
          <a:custGeom>
            <a:avLst/>
            <a:gdLst/>
            <a:ahLst/>
            <a:cxnLst/>
            <a:rect r="r" b="b" t="t" l="l"/>
            <a:pathLst>
              <a:path h="5102492" w="7888722">
                <a:moveTo>
                  <a:pt x="0" y="0"/>
                </a:moveTo>
                <a:lnTo>
                  <a:pt x="7888721" y="0"/>
                </a:lnTo>
                <a:lnTo>
                  <a:pt x="7888721" y="5102493"/>
                </a:lnTo>
                <a:lnTo>
                  <a:pt x="0" y="5102493"/>
                </a:lnTo>
                <a:lnTo>
                  <a:pt x="0" y="0"/>
                </a:lnTo>
                <a:close/>
              </a:path>
            </a:pathLst>
          </a:custGeom>
          <a:blipFill>
            <a:blip r:embed="rId2"/>
            <a:stretch>
              <a:fillRect l="0" t="0" r="0" b="0"/>
            </a:stretch>
          </a:blipFill>
        </p:spPr>
      </p:sp>
      <p:sp>
        <p:nvSpPr>
          <p:cNvPr name="TextBox 3" id="3"/>
          <p:cNvSpPr txBox="true"/>
          <p:nvPr/>
        </p:nvSpPr>
        <p:spPr>
          <a:xfrm rot="0">
            <a:off x="6214847" y="102595"/>
            <a:ext cx="5525135" cy="514336"/>
          </a:xfrm>
          <a:prstGeom prst="rect">
            <a:avLst/>
          </a:prstGeom>
        </p:spPr>
        <p:txBody>
          <a:bodyPr anchor="t" rtlCol="false" tIns="0" lIns="0" bIns="0" rIns="0">
            <a:spAutoFit/>
          </a:bodyPr>
          <a:lstStyle/>
          <a:p>
            <a:pPr algn="ctr">
              <a:lnSpc>
                <a:spcPts val="4200"/>
              </a:lnSpc>
            </a:pPr>
            <a:r>
              <a:rPr lang="en-US" sz="3000" u="sng">
                <a:solidFill>
                  <a:srgbClr val="000000"/>
                </a:solidFill>
                <a:latin typeface="Canva Sans Bold"/>
                <a:ea typeface="Canva Sans Bold"/>
                <a:cs typeface="Canva Sans Bold"/>
                <a:sym typeface="Canva Sans Bold"/>
              </a:rPr>
              <a:t> POSITIVE SENTIMENT SCORE</a:t>
            </a:r>
          </a:p>
        </p:txBody>
      </p:sp>
      <p:sp>
        <p:nvSpPr>
          <p:cNvPr name="Freeform 4" id="4"/>
          <p:cNvSpPr/>
          <p:nvPr/>
        </p:nvSpPr>
        <p:spPr>
          <a:xfrm flipH="false" flipV="false" rot="0">
            <a:off x="9144000" y="1445067"/>
            <a:ext cx="8800629" cy="5102492"/>
          </a:xfrm>
          <a:custGeom>
            <a:avLst/>
            <a:gdLst/>
            <a:ahLst/>
            <a:cxnLst/>
            <a:rect r="r" b="b" t="t" l="l"/>
            <a:pathLst>
              <a:path h="5102492" w="8800629">
                <a:moveTo>
                  <a:pt x="0" y="0"/>
                </a:moveTo>
                <a:lnTo>
                  <a:pt x="8800629" y="0"/>
                </a:lnTo>
                <a:lnTo>
                  <a:pt x="8800629" y="5102493"/>
                </a:lnTo>
                <a:lnTo>
                  <a:pt x="0" y="5102493"/>
                </a:lnTo>
                <a:lnTo>
                  <a:pt x="0" y="0"/>
                </a:lnTo>
                <a:close/>
              </a:path>
            </a:pathLst>
          </a:custGeom>
          <a:blipFill>
            <a:blip r:embed="rId3"/>
            <a:stretch>
              <a:fillRect l="0" t="0" r="0" b="0"/>
            </a:stretch>
          </a:blipFill>
        </p:spPr>
      </p:sp>
      <p:sp>
        <p:nvSpPr>
          <p:cNvPr name="TextBox 5" id="5"/>
          <p:cNvSpPr txBox="true"/>
          <p:nvPr/>
        </p:nvSpPr>
        <p:spPr>
          <a:xfrm rot="0">
            <a:off x="1703717" y="6795770"/>
            <a:ext cx="14880566" cy="2462530"/>
          </a:xfrm>
          <a:prstGeom prst="rect">
            <a:avLst/>
          </a:prstGeom>
        </p:spPr>
        <p:txBody>
          <a:bodyPr anchor="t" rtlCol="false" tIns="0" lIns="0" bIns="0" rIns="0">
            <a:spAutoFit/>
          </a:bodyPr>
          <a:lstStyle/>
          <a:p>
            <a:pPr algn="l" marL="604523" indent="-302261" lvl="1">
              <a:lnSpc>
                <a:spcPts val="3920"/>
              </a:lnSpc>
              <a:buFont typeface="Arial"/>
              <a:buChar char="•"/>
            </a:pPr>
            <a:r>
              <a:rPr lang="en-US" sz="2800">
                <a:solidFill>
                  <a:srgbClr val="000000"/>
                </a:solidFill>
                <a:latin typeface="Canva Sans"/>
                <a:ea typeface="Canva Sans"/>
                <a:cs typeface="Canva Sans"/>
                <a:sym typeface="Canva Sans"/>
              </a:rPr>
              <a:t>1st graph shows the positive sentiment score for each sentences</a:t>
            </a:r>
          </a:p>
          <a:p>
            <a:pPr algn="l" marL="604523" indent="-302261" lvl="1">
              <a:lnSpc>
                <a:spcPts val="3920"/>
              </a:lnSpc>
              <a:buFont typeface="Arial"/>
              <a:buChar char="•"/>
            </a:pPr>
            <a:r>
              <a:rPr lang="en-US" sz="2800">
                <a:solidFill>
                  <a:srgbClr val="000000"/>
                </a:solidFill>
                <a:latin typeface="Canva Sans"/>
                <a:ea typeface="Canva Sans"/>
                <a:cs typeface="Canva Sans"/>
                <a:sym typeface="Canva Sans"/>
              </a:rPr>
              <a:t>2nd graph shows the averaged positive score that is by taking the sum of 15 score of each person and divide it by 15</a:t>
            </a:r>
          </a:p>
          <a:p>
            <a:pPr algn="l" marL="604523" indent="-302261" lvl="1">
              <a:lnSpc>
                <a:spcPts val="3920"/>
              </a:lnSpc>
              <a:buFont typeface="Arial"/>
              <a:buChar char="•"/>
            </a:pPr>
            <a:r>
              <a:rPr lang="en-US" sz="2800">
                <a:solidFill>
                  <a:srgbClr val="000000"/>
                </a:solidFill>
                <a:latin typeface="Canva Sans"/>
                <a:ea typeface="Canva Sans"/>
                <a:cs typeface="Canva Sans"/>
                <a:sym typeface="Canva Sans"/>
              </a:rPr>
              <a:t>in this both graph we are unable to distinguish depressed and non-depressed based on positive score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0CCB9"/>
        </a:solidFill>
      </p:bgPr>
    </p:bg>
    <p:spTree>
      <p:nvGrpSpPr>
        <p:cNvPr id="1" name=""/>
        <p:cNvGrpSpPr/>
        <p:nvPr/>
      </p:nvGrpSpPr>
      <p:grpSpPr>
        <a:xfrm>
          <a:off x="0" y="0"/>
          <a:ext cx="0" cy="0"/>
          <a:chOff x="0" y="0"/>
          <a:chExt cx="0" cy="0"/>
        </a:xfrm>
      </p:grpSpPr>
      <p:sp>
        <p:nvSpPr>
          <p:cNvPr name="Freeform 2" id="2"/>
          <p:cNvSpPr/>
          <p:nvPr/>
        </p:nvSpPr>
        <p:spPr>
          <a:xfrm flipH="false" flipV="false" rot="0">
            <a:off x="720432" y="2320290"/>
            <a:ext cx="8734245" cy="5079953"/>
          </a:xfrm>
          <a:custGeom>
            <a:avLst/>
            <a:gdLst/>
            <a:ahLst/>
            <a:cxnLst/>
            <a:rect r="r" b="b" t="t" l="l"/>
            <a:pathLst>
              <a:path h="5079953" w="8734245">
                <a:moveTo>
                  <a:pt x="0" y="0"/>
                </a:moveTo>
                <a:lnTo>
                  <a:pt x="8734246" y="0"/>
                </a:lnTo>
                <a:lnTo>
                  <a:pt x="8734246" y="5079953"/>
                </a:lnTo>
                <a:lnTo>
                  <a:pt x="0" y="5079953"/>
                </a:lnTo>
                <a:lnTo>
                  <a:pt x="0" y="0"/>
                </a:lnTo>
                <a:close/>
              </a:path>
            </a:pathLst>
          </a:custGeom>
          <a:blipFill>
            <a:blip r:embed="rId2"/>
            <a:stretch>
              <a:fillRect l="0" t="0" r="-5137" b="0"/>
            </a:stretch>
          </a:blipFill>
        </p:spPr>
      </p:sp>
      <p:sp>
        <p:nvSpPr>
          <p:cNvPr name="TextBox 3" id="3"/>
          <p:cNvSpPr txBox="true"/>
          <p:nvPr/>
        </p:nvSpPr>
        <p:spPr>
          <a:xfrm rot="0">
            <a:off x="2210553" y="742950"/>
            <a:ext cx="13866893" cy="514350"/>
          </a:xfrm>
          <a:prstGeom prst="rect">
            <a:avLst/>
          </a:prstGeom>
        </p:spPr>
        <p:txBody>
          <a:bodyPr anchor="t" rtlCol="false" tIns="0" lIns="0" bIns="0" rIns="0">
            <a:spAutoFit/>
          </a:bodyPr>
          <a:lstStyle/>
          <a:p>
            <a:pPr algn="ctr">
              <a:lnSpc>
                <a:spcPts val="4200"/>
              </a:lnSpc>
            </a:pPr>
            <a:r>
              <a:rPr lang="en-US" sz="3000" u="sng">
                <a:solidFill>
                  <a:srgbClr val="000000"/>
                </a:solidFill>
                <a:latin typeface="Canva Sans Bold"/>
                <a:ea typeface="Canva Sans Bold"/>
                <a:cs typeface="Canva Sans Bold"/>
                <a:sym typeface="Canva Sans Bold"/>
              </a:rPr>
              <a:t>THRESHOLD  OF 0.1 FOR POSITIVE SENTIMENT SCORE FOR ALL SENTENCE</a:t>
            </a:r>
          </a:p>
        </p:txBody>
      </p:sp>
      <p:sp>
        <p:nvSpPr>
          <p:cNvPr name="TextBox 4" id="4"/>
          <p:cNvSpPr txBox="true"/>
          <p:nvPr/>
        </p:nvSpPr>
        <p:spPr>
          <a:xfrm rot="0">
            <a:off x="9454678" y="2263140"/>
            <a:ext cx="8833322" cy="5703570"/>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000000"/>
                </a:solidFill>
                <a:latin typeface="Canva Sans"/>
                <a:ea typeface="Canva Sans"/>
                <a:cs typeface="Canva Sans"/>
                <a:sym typeface="Canva Sans"/>
              </a:rPr>
              <a:t>This graph shows the distribution of positive sentiment scores above a certain threshold 0.1.</a:t>
            </a:r>
          </a:p>
          <a:p>
            <a:pPr algn="l">
              <a:lnSpc>
                <a:spcPts val="3780"/>
              </a:lnSpc>
            </a:pPr>
          </a:p>
          <a:p>
            <a:pPr algn="l" marL="582933" indent="-291467" lvl="1">
              <a:lnSpc>
                <a:spcPts val="3780"/>
              </a:lnSpc>
              <a:buFont typeface="Arial"/>
              <a:buChar char="•"/>
            </a:pPr>
            <a:r>
              <a:rPr lang="en-US" sz="2700">
                <a:solidFill>
                  <a:srgbClr val="000000"/>
                </a:solidFill>
                <a:latin typeface="Canva Sans"/>
                <a:ea typeface="Canva Sans"/>
                <a:cs typeface="Canva Sans"/>
                <a:sym typeface="Canva Sans"/>
              </a:rPr>
              <a:t>The non-depressed group (green) has a higher and narrower peak just after the threshold.</a:t>
            </a:r>
          </a:p>
          <a:p>
            <a:pPr algn="l">
              <a:lnSpc>
                <a:spcPts val="3780"/>
              </a:lnSpc>
            </a:pPr>
          </a:p>
          <a:p>
            <a:pPr algn="l" marL="582933" indent="-291467" lvl="1">
              <a:lnSpc>
                <a:spcPts val="3780"/>
              </a:lnSpc>
              <a:buFont typeface="Arial"/>
              <a:buChar char="•"/>
            </a:pPr>
            <a:r>
              <a:rPr lang="en-US" sz="2700">
                <a:solidFill>
                  <a:srgbClr val="000000"/>
                </a:solidFill>
                <a:latin typeface="Canva Sans"/>
                <a:ea typeface="Canva Sans"/>
                <a:cs typeface="Canva Sans"/>
                <a:sym typeface="Canva Sans"/>
              </a:rPr>
              <a:t>The depressed group (blue), while having a lower peak, still shows a wider distribution extending into higher positive scores.T</a:t>
            </a:r>
            <a:r>
              <a:rPr lang="en-US" sz="2700">
                <a:solidFill>
                  <a:srgbClr val="000000"/>
                </a:solidFill>
                <a:latin typeface="Canva Sans"/>
                <a:ea typeface="Canva Sans"/>
                <a:cs typeface="Canva Sans"/>
                <a:sym typeface="Canva Sans"/>
              </a:rPr>
              <a:t>hey can still experience a range of positive emotions, sometimes even of higher intensity than the non-depressed group.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DAGM-trJnaM</dc:identifier>
  <dcterms:modified xsi:type="dcterms:W3CDTF">2011-08-01T06:04:30Z</dcterms:modified>
  <cp:revision>1</cp:revision>
  <dc:title>Your paragraph text</dc:title>
</cp:coreProperties>
</file>